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95" r:id="rId2"/>
    <p:sldMasterId id="2147483723" r:id="rId3"/>
    <p:sldMasterId id="2147483734" r:id="rId4"/>
    <p:sldMasterId id="2147483750" r:id="rId5"/>
    <p:sldMasterId id="2147483779" r:id="rId6"/>
  </p:sldMasterIdLst>
  <p:notesMasterIdLst>
    <p:notesMasterId r:id="rId16"/>
  </p:notesMasterIdLst>
  <p:handoutMasterIdLst>
    <p:handoutMasterId r:id="rId17"/>
  </p:handoutMasterIdLst>
  <p:sldIdLst>
    <p:sldId id="684" r:id="rId7"/>
    <p:sldId id="781" r:id="rId8"/>
    <p:sldId id="786" r:id="rId9"/>
    <p:sldId id="788" r:id="rId10"/>
    <p:sldId id="783" r:id="rId11"/>
    <p:sldId id="785" r:id="rId12"/>
    <p:sldId id="782" r:id="rId13"/>
    <p:sldId id="789" r:id="rId14"/>
    <p:sldId id="774" r:id="rId15"/>
  </p:sldIdLst>
  <p:sldSz cx="9144000" cy="5143500" type="screen16x9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23"/>
    <a:srgbClr val="003A5D"/>
    <a:srgbClr val="6EB4E1"/>
    <a:srgbClr val="DE473C"/>
    <a:srgbClr val="FFFFFF"/>
    <a:srgbClr val="52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339" autoAdjust="0"/>
  </p:normalViewPr>
  <p:slideViewPr>
    <p:cSldViewPr showGuides="1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09156-42F0-4D85-9B40-E5E3DDF83345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0945-BE41-454A-AD38-D104DB83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D777-3D32-4C11-B509-AADCE4ECBD66}" type="datetimeFigureOut">
              <a:rPr lang="fi-FI" smtClean="0"/>
              <a:pPr/>
              <a:t>1.12.2020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B438-F519-404C-B151-44B25F0B07D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86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08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6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5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01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0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06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0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67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938318"/>
            <a:ext cx="6372320" cy="113748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061518"/>
            <a:ext cx="6372320" cy="10320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style'</a:t>
            </a:r>
          </a:p>
        </p:txBody>
      </p:sp>
      <p:sp>
        <p:nvSpPr>
          <p:cNvPr id="5" name="Suorakulmio 4"/>
          <p:cNvSpPr>
            <a:spLocks noChangeAspect="1"/>
          </p:cNvSpPr>
          <p:nvPr userDrawn="1"/>
        </p:nvSpPr>
        <p:spPr>
          <a:xfrm>
            <a:off x="0" y="0"/>
            <a:ext cx="1080000" cy="1080000"/>
          </a:xfrm>
          <a:prstGeom prst="rect">
            <a:avLst/>
          </a:prstGeom>
          <a:solidFill>
            <a:srgbClr val="003A5D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/>
          </a:p>
        </p:txBody>
      </p:sp>
      <p:sp>
        <p:nvSpPr>
          <p:cNvPr id="14" name="Suorakulmio 13"/>
          <p:cNvSpPr>
            <a:spLocks noChangeAspect="1"/>
          </p:cNvSpPr>
          <p:nvPr userDrawn="1"/>
        </p:nvSpPr>
        <p:spPr>
          <a:xfrm>
            <a:off x="0" y="1080790"/>
            <a:ext cx="720000" cy="72000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/>
          </a:p>
        </p:txBody>
      </p:sp>
      <p:sp>
        <p:nvSpPr>
          <p:cNvPr id="15" name="Suorakulmio 14"/>
          <p:cNvSpPr>
            <a:spLocks noChangeAspect="1"/>
          </p:cNvSpPr>
          <p:nvPr userDrawn="1"/>
        </p:nvSpPr>
        <p:spPr>
          <a:xfrm>
            <a:off x="720000" y="1080790"/>
            <a:ext cx="360000" cy="36000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24287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97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68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8" name="Suorakulmio 17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9" name="Suorakulmio 18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20" name="Suorakulmio 19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74520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and m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363272" cy="36004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/>
              <a:t>Click to edit Master title style. One line title.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38884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58775" indent="-179388">
              <a:buFont typeface="Arial" panose="020B0604020202020204" pitchFamily="34" charset="0"/>
              <a:buChar char="•"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43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_Boxe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>
                <a:solidFill>
                  <a:srgbClr val="FFFFFF"/>
                </a:solidFill>
                <a:effectLst/>
                <a:latin typeface="Calibri"/>
                <a:cs typeface="Calibri"/>
              </a:rPr>
              <a:t>Customer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3203848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5112060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0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7020272" y="987574"/>
            <a:ext cx="1728192" cy="1728192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2" hasCustomPrompt="1"/>
          </p:nvPr>
        </p:nvSpPr>
        <p:spPr>
          <a:xfrm>
            <a:off x="3203848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2" name="Content Placeholder 2"/>
          <p:cNvSpPr>
            <a:spLocks noGrp="1"/>
          </p:cNvSpPr>
          <p:nvPr userDrawn="1">
            <p:ph idx="13" hasCustomPrompt="1"/>
          </p:nvPr>
        </p:nvSpPr>
        <p:spPr>
          <a:xfrm>
            <a:off x="5112060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 userDrawn="1">
            <p:ph idx="14" hasCustomPrompt="1"/>
          </p:nvPr>
        </p:nvSpPr>
        <p:spPr>
          <a:xfrm>
            <a:off x="7020272" y="2859782"/>
            <a:ext cx="1728192" cy="172819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111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>
                <a:solidFill>
                  <a:srgbClr val="FFFFFF"/>
                </a:solidFill>
                <a:effectLst/>
                <a:latin typeface="Calibri"/>
                <a:cs typeface="Calibri"/>
              </a:rPr>
              <a:t>Customer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2" name="Title 1"/>
          <p:cNvSpPr>
            <a:spLocks noGrp="1"/>
          </p:cNvSpPr>
          <p:nvPr userDrawn="1"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7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059582"/>
            <a:ext cx="5472286" cy="2930664"/>
          </a:xfrm>
        </p:spPr>
        <p:txBody>
          <a:bodyPr anchor="t" anchorCtr="0">
            <a:noAutofit/>
          </a:bodyPr>
          <a:lstStyle>
            <a:lvl1pPr algn="r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>
                <a:solidFill>
                  <a:srgbClr val="FFFFFF"/>
                </a:solidFill>
                <a:effectLst/>
                <a:latin typeface="Calibri"/>
                <a:cs typeface="Calibri"/>
              </a:rPr>
              <a:t>Customer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938318"/>
            <a:ext cx="6372320" cy="11374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061518"/>
            <a:ext cx="6372320" cy="10320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style'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5" name="Suorakulmio 4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4" name="Suorakulmio 13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6EB4E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5" name="Suorakulmio 14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7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7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363272" cy="33123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534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851920" y="1347614"/>
            <a:ext cx="5292080" cy="33123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3394720" cy="33123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1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363272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4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48064" y="1347614"/>
            <a:ext cx="3995936" cy="33123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690864" cy="33123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15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104" y="1347614"/>
            <a:ext cx="3493368" cy="3312368"/>
          </a:xfrm>
          <a:solidFill>
            <a:srgbClr val="FFFFFF">
              <a:alpha val="64706"/>
            </a:srgb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6760" y="4816803"/>
            <a:ext cx="395064" cy="246221"/>
          </a:xfrm>
          <a:noFill/>
        </p:spPr>
        <p:txBody>
          <a:bodyPr wrap="square" rtlCol="0">
            <a:spAutoFit/>
          </a:bodyPr>
          <a:lstStyle>
            <a:lvl1pPr>
              <a:defRPr lang="fi-FI" smtClean="0">
                <a:solidFill>
                  <a:srgbClr val="FFFFFF"/>
                </a:solidFill>
              </a:defRPr>
            </a:lvl1pPr>
          </a:lstStyle>
          <a:p>
            <a:pPr algn="r"/>
            <a:fld id="{9B666BC0-80BF-4EE0-ADF0-663793F720C3}" type="slidenum">
              <a:rPr lang="uk-UA" smtClean="0"/>
              <a:pPr algn="r"/>
              <a:t>‹#›</a:t>
            </a:fld>
            <a:endParaRPr lang="uk-UA" dirty="0"/>
          </a:p>
        </p:txBody>
      </p:sp>
      <p:sp>
        <p:nvSpPr>
          <p:cNvPr id="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51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Ligh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400000" cy="984994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003A5D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03A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5D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" name="Kuva 9" descr="telest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6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le and Dark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3798"/>
            <a:ext cx="5400600" cy="1057002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08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758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8775" indent="0">
              <a:buFontTx/>
              <a:buNone/>
              <a:defRPr/>
            </a:lvl2pPr>
            <a:lvl3pPr marL="715963" indent="0">
              <a:buFontTx/>
              <a:buNone/>
              <a:defRPr/>
            </a:lvl3pPr>
            <a:lvl4pPr marL="1074738" indent="0">
              <a:buFontTx/>
              <a:buNone/>
              <a:defRPr/>
            </a:lvl4pPr>
            <a:lvl5pPr marL="1433513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96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121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8" name="Suorakulmio 7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9" name="Suorakulmio 8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6EB4E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0" name="Suorakulmio 9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870226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and m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363272" cy="36004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/>
              <a:t>Click to edit Master title style. One line title.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38884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58775" indent="-179388">
              <a:buFont typeface="Arial" panose="020B0604020202020204" pitchFamily="34" charset="0"/>
              <a:buChar char="•"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23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851920" y="1347614"/>
            <a:ext cx="5292080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3394720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331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_Boxes_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3203848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5112060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7020272" y="987574"/>
            <a:ext cx="1728192" cy="1728192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 userDrawn="1">
            <p:ph idx="12" hasCustomPrompt="1"/>
          </p:nvPr>
        </p:nvSpPr>
        <p:spPr>
          <a:xfrm>
            <a:off x="3203848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 userDrawn="1">
            <p:ph idx="13" hasCustomPrompt="1"/>
          </p:nvPr>
        </p:nvSpPr>
        <p:spPr>
          <a:xfrm>
            <a:off x="5112060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 userDrawn="1">
            <p:ph idx="14" hasCustomPrompt="1"/>
          </p:nvPr>
        </p:nvSpPr>
        <p:spPr>
          <a:xfrm>
            <a:off x="7020272" y="2859782"/>
            <a:ext cx="1728192" cy="172819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304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2" name="Title 1"/>
          <p:cNvSpPr>
            <a:spLocks noGrp="1"/>
          </p:cNvSpPr>
          <p:nvPr userDrawn="1"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59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059582"/>
            <a:ext cx="5472286" cy="2930664"/>
          </a:xfrm>
        </p:spPr>
        <p:txBody>
          <a:bodyPr anchor="t" anchorCtr="0">
            <a:noAutofit/>
          </a:bodyPr>
          <a:lstStyle>
            <a:lvl1pPr algn="r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7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2000" y="1458000"/>
            <a:ext cx="6048000" cy="1126800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2000" y="2581200"/>
            <a:ext cx="6048000" cy="1022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style'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9600" y="2768400"/>
            <a:ext cx="97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prstClr val="white"/>
                </a:solidFill>
              </a:rPr>
              <a:t>Enabling digital evolution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11413" y="1779589"/>
            <a:ext cx="0" cy="16557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4816802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noProof="1">
                <a:solidFill>
                  <a:srgbClr val="5293D2"/>
                </a:solidFill>
              </a:rPr>
              <a:t>Teleste Proprietary. All rights reserved.</a:t>
            </a:r>
          </a:p>
        </p:txBody>
      </p:sp>
      <p:sp>
        <p:nvSpPr>
          <p:cNvPr id="9" name="Confidentiality"/>
          <p:cNvSpPr txBox="1"/>
          <p:nvPr/>
        </p:nvSpPr>
        <p:spPr>
          <a:xfrm>
            <a:off x="6372200" y="4816802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rgbClr val="5293D2"/>
                </a:solidFill>
              </a:rPr>
              <a:t>Company restricted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9662"/>
            <a:ext cx="979200" cy="9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689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0" y="3506400"/>
            <a:ext cx="5400000" cy="554400"/>
          </a:xfrm>
        </p:spPr>
        <p:txBody>
          <a:bodyPr anchor="b" anchorCtr="0">
            <a:normAutofit/>
          </a:bodyPr>
          <a:lstStyle>
            <a:lvl1pPr algn="r">
              <a:defRPr sz="2800" b="1" cap="none"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896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4816802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noProof="1">
                <a:solidFill>
                  <a:srgbClr val="5293D2"/>
                </a:solidFill>
              </a:rPr>
              <a:t>Teleste Proprietary. All rights reserved.</a:t>
            </a:r>
          </a:p>
        </p:txBody>
      </p:sp>
      <p:sp>
        <p:nvSpPr>
          <p:cNvPr id="5" name="Confidentiality"/>
          <p:cNvSpPr txBox="1"/>
          <p:nvPr/>
        </p:nvSpPr>
        <p:spPr>
          <a:xfrm>
            <a:off x="6372200" y="4816802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rgbClr val="5293D2"/>
                </a:solidFill>
              </a:rPr>
              <a:t>Company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2330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0" y="3506400"/>
            <a:ext cx="5400000" cy="554400"/>
          </a:xfrm>
        </p:spPr>
        <p:txBody>
          <a:bodyPr anchor="b" anchorCtr="0">
            <a:normAutofit/>
          </a:bodyPr>
          <a:lstStyle>
            <a:lvl1pPr algn="r">
              <a:defRPr sz="2800" b="1" cap="none"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896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4816802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noProof="1">
                <a:solidFill>
                  <a:srgbClr val="5293D2"/>
                </a:solidFill>
              </a:rPr>
              <a:t>Teleste Proprietary. All rights reserved.</a:t>
            </a:r>
          </a:p>
        </p:txBody>
      </p:sp>
      <p:sp>
        <p:nvSpPr>
          <p:cNvPr id="5" name="Confidentiality"/>
          <p:cNvSpPr txBox="1"/>
          <p:nvPr/>
        </p:nvSpPr>
        <p:spPr>
          <a:xfrm>
            <a:off x="6372200" y="4816802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rgbClr val="5293D2"/>
                </a:solidFill>
              </a:rPr>
              <a:t>Company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746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2400"/>
            <a:ext cx="4038600" cy="381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2400"/>
            <a:ext cx="4038600" cy="381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1891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6456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201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48064" y="1347614"/>
            <a:ext cx="3995936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690864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741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096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41540"/>
            <a:ext cx="8784976" cy="54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79388" y="681541"/>
            <a:ext cx="8785100" cy="43202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134144" y="5041384"/>
            <a:ext cx="2133600" cy="81000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BE57C436-DB8E-45F0-A77A-E8FE43E9E1D6}" type="datetime1">
              <a:rPr lang="fi-FI" smtClean="0">
                <a:solidFill>
                  <a:srgbClr val="4D4D4D">
                    <a:tint val="75000"/>
                  </a:srgbClr>
                </a:solidFill>
              </a:rPr>
              <a:pPr/>
              <a:t>1.12.2020</a:t>
            </a:fld>
            <a:endParaRPr lang="fi-FI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86800" y="4816801"/>
            <a:ext cx="395064" cy="232575"/>
          </a:xfrm>
        </p:spPr>
        <p:txBody>
          <a:bodyPr lIns="77925" tIns="38963" rIns="77925" bIns="38963"/>
          <a:lstStyle/>
          <a:p>
            <a:fld id="{0AA199D3-9020-481F-BCFC-5B72726BCF4A}" type="slidenum">
              <a:rPr lang="fi-FI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3124200" y="5041384"/>
            <a:ext cx="2895600" cy="81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fi-FI" dirty="0">
                <a:solidFill>
                  <a:srgbClr val="4D4D4D">
                    <a:tint val="75000"/>
                  </a:srgbClr>
                </a:solidFill>
              </a:rPr>
              <a:t>COMPANY RESTRICTED</a:t>
            </a:r>
          </a:p>
        </p:txBody>
      </p:sp>
    </p:spTree>
    <p:extLst>
      <p:ext uri="{BB962C8B-B14F-4D97-AF65-F5344CB8AC3E}">
        <p14:creationId xmlns:p14="http://schemas.microsoft.com/office/powerpoint/2010/main" val="1535070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3562350"/>
          </a:xfrm>
        </p:spPr>
        <p:txBody>
          <a:bodyPr/>
          <a:lstStyle>
            <a:lvl1pPr marL="292219" marR="0" indent="-292219" algn="l" defTabSz="7792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lvl1pPr>
          </a:lstStyle>
          <a:p>
            <a:pPr marL="292219" marR="0" lvl="0" indent="-292219" algn="l" defTabSz="7792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885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938318"/>
            <a:ext cx="6372320" cy="113748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061518"/>
            <a:ext cx="6372320" cy="10320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style'</a:t>
            </a:r>
          </a:p>
        </p:txBody>
      </p:sp>
      <p:sp>
        <p:nvSpPr>
          <p:cNvPr id="5" name="Suorakulmio 4"/>
          <p:cNvSpPr>
            <a:spLocks noChangeAspect="1"/>
          </p:cNvSpPr>
          <p:nvPr userDrawn="1"/>
        </p:nvSpPr>
        <p:spPr>
          <a:xfrm>
            <a:off x="0" y="0"/>
            <a:ext cx="1080000" cy="1080000"/>
          </a:xfrm>
          <a:prstGeom prst="rect">
            <a:avLst/>
          </a:prstGeom>
          <a:solidFill>
            <a:srgbClr val="003A5D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>
              <a:solidFill>
                <a:srgbClr val="FFFFFF"/>
              </a:solidFill>
            </a:endParaRPr>
          </a:p>
        </p:txBody>
      </p:sp>
      <p:sp>
        <p:nvSpPr>
          <p:cNvPr id="14" name="Suorakulmio 13"/>
          <p:cNvSpPr>
            <a:spLocks noChangeAspect="1"/>
          </p:cNvSpPr>
          <p:nvPr userDrawn="1"/>
        </p:nvSpPr>
        <p:spPr>
          <a:xfrm>
            <a:off x="0" y="1080790"/>
            <a:ext cx="720000" cy="72000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>
              <a:solidFill>
                <a:srgbClr val="FFFFFF"/>
              </a:solidFill>
            </a:endParaRPr>
          </a:p>
        </p:txBody>
      </p:sp>
      <p:sp>
        <p:nvSpPr>
          <p:cNvPr id="15" name="Suorakulmio 14"/>
          <p:cNvSpPr>
            <a:spLocks noChangeAspect="1"/>
          </p:cNvSpPr>
          <p:nvPr userDrawn="1"/>
        </p:nvSpPr>
        <p:spPr>
          <a:xfrm>
            <a:off x="720000" y="1080790"/>
            <a:ext cx="360000" cy="36000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5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363272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>
                <a:solidFill>
                  <a:srgbClr val="003A5D"/>
                </a:solidFill>
              </a:rPr>
              <a:pPr algn="r"/>
              <a:t>‹#›</a:t>
            </a:fld>
            <a:endParaRPr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80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851920" y="1347614"/>
            <a:ext cx="5292080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3394720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>
                <a:solidFill>
                  <a:srgbClr val="003A5D"/>
                </a:solidFill>
              </a:rPr>
              <a:pPr algn="r"/>
              <a:t>‹#›</a:t>
            </a:fld>
            <a:endParaRPr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92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48064" y="1347614"/>
            <a:ext cx="3995936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690864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>
                <a:solidFill>
                  <a:srgbClr val="003A5D"/>
                </a:solidFill>
              </a:rPr>
              <a:pPr algn="r"/>
              <a:t>‹#›</a:t>
            </a:fld>
            <a:endParaRPr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39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27104" y="1347614"/>
            <a:ext cx="3493368" cy="3312368"/>
          </a:xfrm>
          <a:solidFill>
            <a:srgbClr val="FFFFFF">
              <a:alpha val="65098"/>
            </a:srgbClr>
          </a:solidFill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6760" y="4816803"/>
            <a:ext cx="395064" cy="246221"/>
          </a:xfrm>
          <a:noFill/>
        </p:spPr>
        <p:txBody>
          <a:bodyPr wrap="square" rtlCol="0">
            <a:spAutoFit/>
          </a:bodyPr>
          <a:lstStyle>
            <a:lvl1pPr>
              <a:defRPr lang="fi-FI" smtClean="0">
                <a:solidFill>
                  <a:srgbClr val="FFFFFF"/>
                </a:solidFill>
              </a:defRPr>
            </a:lvl1pPr>
          </a:lstStyle>
          <a:p>
            <a:pPr algn="r"/>
            <a:fld id="{9B666BC0-80BF-4EE0-ADF0-663793F720C3}" type="slidenum">
              <a:rPr lang="uk-UA"/>
              <a:pPr algn="r"/>
              <a:t>‹#›</a:t>
            </a:fld>
            <a:endParaRPr lang="uk-UA" dirty="0"/>
          </a:p>
        </p:txBody>
      </p:sp>
      <p:sp>
        <p:nvSpPr>
          <p:cNvPr id="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1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rgbClr val="FFFFFF"/>
                </a:solidFill>
                <a:cs typeface="Calibri"/>
              </a:rPr>
              <a:t>Customer confidential</a:t>
            </a:r>
            <a:endParaRPr lang="en-GB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4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Light Phot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400600" cy="984994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003A5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03A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5D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1">
                <a:solidFill>
                  <a:srgbClr val="003A5D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2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rgbClr val="003A5D"/>
                </a:solidFill>
                <a:cs typeface="Calibri"/>
              </a:rPr>
              <a:t>Customer confidential</a:t>
            </a:r>
            <a:endParaRPr lang="en-GB" sz="1000" dirty="0">
              <a:solidFill>
                <a:srgbClr val="003A5D"/>
              </a:solidFill>
              <a:cs typeface="Calibri"/>
            </a:endParaRPr>
          </a:p>
        </p:txBody>
      </p:sp>
      <p:pic>
        <p:nvPicPr>
          <p:cNvPr id="8" name="Kuva 9" descr="telest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6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le and Dark Phot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3798"/>
            <a:ext cx="5400600" cy="1057002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1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1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rgbClr val="FFFFFF"/>
                </a:solidFill>
                <a:cs typeface="Calibri"/>
              </a:rPr>
              <a:t>Customer confidential</a:t>
            </a:r>
            <a:endParaRPr lang="en-GB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27104" y="1347614"/>
            <a:ext cx="3493368" cy="3312368"/>
          </a:xfrm>
          <a:solidFill>
            <a:srgbClr val="FFFFFF">
              <a:alpha val="65098"/>
            </a:srgbClr>
          </a:solidFill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6760" y="4816803"/>
            <a:ext cx="395064" cy="246221"/>
          </a:xfrm>
          <a:noFill/>
        </p:spPr>
        <p:txBody>
          <a:bodyPr wrap="square" rtlCol="0">
            <a:spAutoFit/>
          </a:bodyPr>
          <a:lstStyle>
            <a:lvl1pPr>
              <a:defRPr lang="fi-FI" smtClean="0">
                <a:solidFill>
                  <a:srgbClr val="FFFFFF"/>
                </a:solidFill>
              </a:defRPr>
            </a:lvl1pPr>
          </a:lstStyle>
          <a:p>
            <a:pPr algn="r"/>
            <a:fld id="{9B666BC0-80BF-4EE0-ADF0-663793F720C3}" type="slidenum">
              <a:rPr lang="uk-UA" smtClean="0"/>
              <a:pPr algn="r"/>
              <a:t>‹#›</a:t>
            </a:fld>
            <a:endParaRPr lang="uk-UA" dirty="0"/>
          </a:p>
        </p:txBody>
      </p:sp>
      <p:sp>
        <p:nvSpPr>
          <p:cNvPr id="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>
                <a:solidFill>
                  <a:srgbClr val="FFFFFF"/>
                </a:solidFill>
                <a:effectLst/>
                <a:latin typeface="Calibri"/>
                <a:cs typeface="Calibri"/>
              </a:rPr>
              <a:t>Customer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59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>
                <a:solidFill>
                  <a:srgbClr val="003A5D"/>
                </a:solidFill>
              </a:rPr>
              <a:pPr algn="r"/>
              <a:t>‹#›</a:t>
            </a:fld>
            <a:endParaRPr lang="fi-FI"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661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>
                <a:solidFill>
                  <a:srgbClr val="003A5D"/>
                </a:solidFill>
              </a:rPr>
              <a:pPr algn="r"/>
              <a:t>‹#›</a:t>
            </a:fld>
            <a:endParaRPr lang="fi-FI"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52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>
                <a:solidFill>
                  <a:srgbClr val="003A5D"/>
                </a:solidFill>
              </a:rPr>
              <a:pPr algn="r"/>
              <a:t>‹#›</a:t>
            </a:fld>
            <a:endParaRPr lang="fi-FI"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>
                <a:solidFill>
                  <a:srgbClr val="003A5D"/>
                </a:solidFill>
              </a:rPr>
              <a:pPr algn="r"/>
              <a:t>‹#›</a:t>
            </a:fld>
            <a:endParaRPr lang="fi-FI"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71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_Boxe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1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rgbClr val="FFFFFF"/>
                </a:solidFill>
                <a:cs typeface="Calibri"/>
              </a:rPr>
              <a:t>Customer confidential</a:t>
            </a:r>
            <a:endParaRPr lang="en-GB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3203848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5112060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0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7020272" y="987574"/>
            <a:ext cx="1728192" cy="1728192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2" hasCustomPrompt="1"/>
          </p:nvPr>
        </p:nvSpPr>
        <p:spPr>
          <a:xfrm>
            <a:off x="3203848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2" name="Content Placeholder 2"/>
          <p:cNvSpPr>
            <a:spLocks noGrp="1"/>
          </p:cNvSpPr>
          <p:nvPr userDrawn="1">
            <p:ph idx="13" hasCustomPrompt="1"/>
          </p:nvPr>
        </p:nvSpPr>
        <p:spPr>
          <a:xfrm>
            <a:off x="5112060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 userDrawn="1">
            <p:ph idx="14" hasCustomPrompt="1"/>
          </p:nvPr>
        </p:nvSpPr>
        <p:spPr>
          <a:xfrm>
            <a:off x="7020272" y="2859782"/>
            <a:ext cx="1728192" cy="172819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4381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8" name="Suorakulmio 17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  <p:sp>
          <p:nvSpPr>
            <p:cNvPr id="19" name="Suorakulmio 18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  <p:sp>
          <p:nvSpPr>
            <p:cNvPr id="20" name="Suorakulmio 19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261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1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rgbClr val="FFFFFF"/>
                </a:solidFill>
                <a:cs typeface="Calibri"/>
              </a:rPr>
              <a:t>Customer confidential</a:t>
            </a:r>
            <a:endParaRPr lang="en-GB" sz="1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2" name="Title 1"/>
          <p:cNvSpPr>
            <a:spLocks noGrp="1"/>
          </p:cNvSpPr>
          <p:nvPr userDrawn="1"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7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059582"/>
            <a:ext cx="5472286" cy="2930664"/>
          </a:xfrm>
        </p:spPr>
        <p:txBody>
          <a:bodyPr anchor="t" anchorCtr="0">
            <a:noAutofit/>
          </a:bodyPr>
          <a:lstStyle>
            <a:lvl1pPr algn="r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1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rgbClr val="FFFFFF"/>
                </a:solidFill>
                <a:cs typeface="Calibri"/>
              </a:rPr>
              <a:t>Customer confidential</a:t>
            </a:r>
            <a:endParaRPr lang="en-GB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95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938318"/>
            <a:ext cx="6372320" cy="113748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061518"/>
            <a:ext cx="6372320" cy="10320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style'</a:t>
            </a:r>
          </a:p>
        </p:txBody>
      </p:sp>
      <p:sp>
        <p:nvSpPr>
          <p:cNvPr id="5" name="Suorakulmio 4"/>
          <p:cNvSpPr>
            <a:spLocks noChangeAspect="1"/>
          </p:cNvSpPr>
          <p:nvPr userDrawn="1"/>
        </p:nvSpPr>
        <p:spPr>
          <a:xfrm>
            <a:off x="0" y="0"/>
            <a:ext cx="1080000" cy="1080000"/>
          </a:xfrm>
          <a:prstGeom prst="rect">
            <a:avLst/>
          </a:prstGeom>
          <a:solidFill>
            <a:srgbClr val="003A5D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/>
          </a:p>
        </p:txBody>
      </p:sp>
      <p:sp>
        <p:nvSpPr>
          <p:cNvPr id="14" name="Suorakulmio 13"/>
          <p:cNvSpPr>
            <a:spLocks noChangeAspect="1"/>
          </p:cNvSpPr>
          <p:nvPr userDrawn="1"/>
        </p:nvSpPr>
        <p:spPr>
          <a:xfrm>
            <a:off x="0" y="1080790"/>
            <a:ext cx="720000" cy="72000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/>
          </a:p>
        </p:txBody>
      </p:sp>
      <p:sp>
        <p:nvSpPr>
          <p:cNvPr id="15" name="Suorakulmio 14"/>
          <p:cNvSpPr>
            <a:spLocks noChangeAspect="1"/>
          </p:cNvSpPr>
          <p:nvPr userDrawn="1"/>
        </p:nvSpPr>
        <p:spPr>
          <a:xfrm>
            <a:off x="720000" y="1080790"/>
            <a:ext cx="360000" cy="36000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620877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363272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72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Ligh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400600" cy="984994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003A5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03A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5D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2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>
                <a:solidFill>
                  <a:schemeClr val="tx2"/>
                </a:solidFill>
                <a:effectLst/>
                <a:latin typeface="Calibri"/>
                <a:cs typeface="Calibri"/>
              </a:rPr>
              <a:t>Customer confidential</a:t>
            </a:r>
            <a:endParaRPr lang="en-GB" sz="1000" b="0" noProof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" name="Kuva 9" descr="telest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851920" y="1347614"/>
            <a:ext cx="5292080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3394720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777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48064" y="1347614"/>
            <a:ext cx="3995936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690864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016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27104" y="1347614"/>
            <a:ext cx="3493368" cy="3312368"/>
          </a:xfrm>
          <a:solidFill>
            <a:srgbClr val="FFFFFF">
              <a:alpha val="65098"/>
            </a:srgbClr>
          </a:solidFill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6760" y="4816803"/>
            <a:ext cx="395064" cy="246221"/>
          </a:xfrm>
          <a:noFill/>
        </p:spPr>
        <p:txBody>
          <a:bodyPr wrap="square" rtlCol="0">
            <a:spAutoFit/>
          </a:bodyPr>
          <a:lstStyle>
            <a:lvl1pPr>
              <a:defRPr lang="fi-FI" smtClean="0">
                <a:solidFill>
                  <a:srgbClr val="FFFFFF"/>
                </a:solidFill>
              </a:defRPr>
            </a:lvl1pPr>
          </a:lstStyle>
          <a:p>
            <a:pPr algn="r"/>
            <a:fld id="{9B666BC0-80BF-4EE0-ADF0-663793F720C3}" type="slidenum">
              <a:rPr lang="uk-UA" smtClean="0"/>
              <a:pPr algn="r"/>
              <a:t>‹#›</a:t>
            </a:fld>
            <a:endParaRPr lang="uk-UA" dirty="0"/>
          </a:p>
        </p:txBody>
      </p:sp>
      <p:sp>
        <p:nvSpPr>
          <p:cNvPr id="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Company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7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Ligh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400600" cy="984994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003A5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03A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5D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2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 dirty="0">
                <a:solidFill>
                  <a:schemeClr val="tx2"/>
                </a:solidFill>
                <a:effectLst/>
                <a:latin typeface="Calibri"/>
                <a:cs typeface="Calibri"/>
              </a:rPr>
              <a:t>Company confidential</a:t>
            </a:r>
            <a:endParaRPr lang="en-GB" sz="1000" b="0" noProof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" name="Kuva 9" descr="telest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0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le and Dark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3798"/>
            <a:ext cx="5400600" cy="1057002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Company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6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6608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8775" indent="0">
              <a:buFontTx/>
              <a:buNone/>
              <a:defRPr/>
            </a:lvl2pPr>
            <a:lvl3pPr marL="715963" indent="0">
              <a:buFontTx/>
              <a:buNone/>
              <a:defRPr/>
            </a:lvl3pPr>
            <a:lvl4pPr marL="1074738" indent="0">
              <a:buFontTx/>
              <a:buNone/>
              <a:defRPr/>
            </a:lvl4pPr>
            <a:lvl5pPr marL="1433513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914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3393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2466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8" name="Suorakulmio 17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9" name="Suorakulmio 18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20" name="Suorakulmio 19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52815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le and Dark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3798"/>
            <a:ext cx="5400600" cy="1057002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>
                <a:solidFill>
                  <a:srgbClr val="FFFFFF"/>
                </a:solidFill>
                <a:effectLst/>
                <a:latin typeface="Calibri"/>
                <a:cs typeface="Calibri"/>
              </a:rPr>
              <a:t>Customer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43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and m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363272" cy="36004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/>
              <a:t>Click to edit Master title style. One line title.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38884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58775" indent="-179388">
              <a:buFont typeface="Arial" panose="020B0604020202020204" pitchFamily="34" charset="0"/>
              <a:buChar char="•"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2787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_Boxe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Company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3203848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5112060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0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7020272" y="987574"/>
            <a:ext cx="1728192" cy="1728192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2" hasCustomPrompt="1"/>
          </p:nvPr>
        </p:nvSpPr>
        <p:spPr>
          <a:xfrm>
            <a:off x="3203848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2" name="Content Placeholder 2"/>
          <p:cNvSpPr>
            <a:spLocks noGrp="1"/>
          </p:cNvSpPr>
          <p:nvPr userDrawn="1">
            <p:ph idx="13" hasCustomPrompt="1"/>
          </p:nvPr>
        </p:nvSpPr>
        <p:spPr>
          <a:xfrm>
            <a:off x="5112060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 userDrawn="1">
            <p:ph idx="14" hasCustomPrompt="1"/>
          </p:nvPr>
        </p:nvSpPr>
        <p:spPr>
          <a:xfrm>
            <a:off x="7020272" y="2859782"/>
            <a:ext cx="1728192" cy="172819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7800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Company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2" name="Title 1"/>
          <p:cNvSpPr>
            <a:spLocks noGrp="1"/>
          </p:cNvSpPr>
          <p:nvPr userDrawn="1"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55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059582"/>
            <a:ext cx="5472286" cy="2930664"/>
          </a:xfrm>
        </p:spPr>
        <p:txBody>
          <a:bodyPr anchor="t" anchorCtr="0">
            <a:noAutofit/>
          </a:bodyPr>
          <a:lstStyle>
            <a:lvl1pPr algn="r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Company confidential</a:t>
            </a:r>
            <a:endParaRPr lang="en-GB" sz="1000" b="0" noProof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21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938318"/>
            <a:ext cx="6372320" cy="11374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061518"/>
            <a:ext cx="6372320" cy="10320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style'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5" name="Suorakulmio 4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4" name="Suorakulmio 13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6EB4E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5" name="Suorakulmio 14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8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96322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363272" cy="3312368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5702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851920" y="1347614"/>
            <a:ext cx="5292080" cy="33123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3394720" cy="3312368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09990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48064" y="1347614"/>
            <a:ext cx="3995936" cy="33123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GB" noProof="0" dirty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690864" cy="3312368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9797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104" y="1347614"/>
            <a:ext cx="3493368" cy="3312368"/>
          </a:xfrm>
          <a:solidFill>
            <a:srgbClr val="FFFFFF">
              <a:alpha val="64706"/>
            </a:srgb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6760" y="4816803"/>
            <a:ext cx="395064" cy="246221"/>
          </a:xfrm>
          <a:noFill/>
        </p:spPr>
        <p:txBody>
          <a:bodyPr wrap="square" rtlCol="0">
            <a:spAutoFit/>
          </a:bodyPr>
          <a:lstStyle>
            <a:lvl1pPr>
              <a:defRPr lang="fi-FI" smtClean="0">
                <a:solidFill>
                  <a:srgbClr val="FFFFFF"/>
                </a:solidFill>
              </a:defRPr>
            </a:lvl1pPr>
          </a:lstStyle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Customer confidential</a:t>
            </a: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8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Light Phot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400000" cy="984994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003A5D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03A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5D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003A5D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2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003A5D"/>
                </a:solidFill>
                <a:cs typeface="Calibri"/>
              </a:rPr>
              <a:t>Customer confidential</a:t>
            </a:r>
          </a:p>
        </p:txBody>
      </p:sp>
      <p:pic>
        <p:nvPicPr>
          <p:cNvPr id="8" name="Kuva 9" descr="telest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0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760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le and Dark Phot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3798"/>
            <a:ext cx="5400600" cy="1057002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1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Customer confidential</a:t>
            </a: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240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94067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2377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9673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6004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Customer confidential</a:t>
            </a:r>
          </a:p>
        </p:txBody>
      </p:sp>
      <p:sp>
        <p:nvSpPr>
          <p:cNvPr id="22" name="Title 1"/>
          <p:cNvSpPr>
            <a:spLocks noGrp="1"/>
          </p:cNvSpPr>
          <p:nvPr userDrawn="1">
            <p:ph type="title"/>
          </p:nvPr>
        </p:nvSpPr>
        <p:spPr>
          <a:xfrm>
            <a:off x="3563888" y="2787774"/>
            <a:ext cx="5472608" cy="1957022"/>
          </a:xfrm>
        </p:spPr>
        <p:txBody>
          <a:bodyPr anchor="t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5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8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9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638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859782"/>
            <a:ext cx="5184254" cy="1957022"/>
          </a:xfrm>
        </p:spPr>
        <p:txBody>
          <a:bodyPr anchor="t" anchorCtr="0">
            <a:noAutofit/>
          </a:bodyPr>
          <a:lstStyle>
            <a:lvl1pPr algn="r">
              <a:defRPr sz="4400" b="1" cap="none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003A5D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003A5D"/>
                </a:solidFill>
                <a:cs typeface="Calibri"/>
              </a:rPr>
              <a:t>Customer confidential</a:t>
            </a:r>
          </a:p>
        </p:txBody>
      </p:sp>
      <p:pic>
        <p:nvPicPr>
          <p:cNvPr id="14" name="Kuva 9" descr="telest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805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ighlight_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Customer confidential</a:t>
            </a: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3203848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5112060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7020272" y="987574"/>
            <a:ext cx="1728192" cy="1728192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2" hasCustomPrompt="1"/>
          </p:nvPr>
        </p:nvSpPr>
        <p:spPr>
          <a:xfrm>
            <a:off x="3203848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 userDrawn="1">
            <p:ph idx="13" hasCustomPrompt="1"/>
          </p:nvPr>
        </p:nvSpPr>
        <p:spPr>
          <a:xfrm>
            <a:off x="5112060" y="2859782"/>
            <a:ext cx="1728192" cy="1728192"/>
          </a:xfr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 userDrawn="1">
            <p:ph idx="14" hasCustomPrompt="1"/>
          </p:nvPr>
        </p:nvSpPr>
        <p:spPr>
          <a:xfrm>
            <a:off x="7020272" y="2859782"/>
            <a:ext cx="1728192" cy="172819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8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9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20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4063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_Boxe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003A5D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003A5D"/>
                </a:solidFill>
                <a:cs typeface="Calibri"/>
              </a:rPr>
              <a:t>Customer confidential</a:t>
            </a:r>
          </a:p>
        </p:txBody>
      </p:sp>
      <p:sp>
        <p:nvSpPr>
          <p:cNvPr id="22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3203848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5112060" y="987574"/>
            <a:ext cx="1728192" cy="1728192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7020272" y="987574"/>
            <a:ext cx="1728192" cy="172819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 userDrawn="1">
            <p:ph idx="12" hasCustomPrompt="1"/>
          </p:nvPr>
        </p:nvSpPr>
        <p:spPr>
          <a:xfrm>
            <a:off x="3203848" y="2859782"/>
            <a:ext cx="1728192" cy="172819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 userDrawn="1">
            <p:ph idx="13" hasCustomPrompt="1"/>
          </p:nvPr>
        </p:nvSpPr>
        <p:spPr>
          <a:xfrm>
            <a:off x="5112060" y="2859782"/>
            <a:ext cx="1728192" cy="172819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 userDrawn="1">
            <p:ph idx="14" hasCustomPrompt="1"/>
          </p:nvPr>
        </p:nvSpPr>
        <p:spPr>
          <a:xfrm>
            <a:off x="7020272" y="2859782"/>
            <a:ext cx="1728192" cy="1728192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51255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15" name="Kuva 9" descr="telest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43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059582"/>
            <a:ext cx="5328592" cy="2930664"/>
          </a:xfrm>
        </p:spPr>
        <p:txBody>
          <a:bodyPr anchor="t" anchorCtr="0">
            <a:noAutofit/>
          </a:bodyPr>
          <a:lstStyle>
            <a:lvl1pPr algn="l">
              <a:defRPr sz="6000" b="1" cap="none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8" name="Suorakulmio 7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9" name="Suorakulmio 8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6EB4E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0" name="Suorakulmio 9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5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8775" indent="0">
              <a:buFontTx/>
              <a:buNone/>
              <a:defRPr/>
            </a:lvl2pPr>
            <a:lvl3pPr marL="715963" indent="0">
              <a:buFontTx/>
              <a:buNone/>
              <a:defRPr/>
            </a:lvl3pPr>
            <a:lvl4pPr marL="1074738" indent="0">
              <a:buFontTx/>
              <a:buNone/>
              <a:defRPr/>
            </a:lvl4pPr>
            <a:lvl5pPr marL="1433513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660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923678"/>
            <a:ext cx="5472286" cy="2592288"/>
          </a:xfrm>
        </p:spPr>
        <p:txBody>
          <a:bodyPr anchor="t" anchorCtr="0">
            <a:noAutofit/>
          </a:bodyPr>
          <a:lstStyle>
            <a:lvl1pPr algn="r"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17" name="Confidentiality"/>
          <p:cNvSpPr txBox="1"/>
          <p:nvPr userDrawn="1"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Customer confidential</a:t>
            </a: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Confidentiality"/>
          <p:cNvSpPr txBox="1"/>
          <p:nvPr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>
                <a:solidFill>
                  <a:schemeClr val="tx2"/>
                </a:solidFill>
                <a:effectLst/>
                <a:latin typeface="Calibri"/>
                <a:cs typeface="Calibri"/>
              </a:rPr>
              <a:t>Customer confidential</a:t>
            </a:r>
            <a:endParaRPr lang="en-GB" sz="1000" b="0" noProof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26760" y="4816803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000" b="0" smtClean="0">
                <a:solidFill>
                  <a:schemeClr val="tx2"/>
                </a:solidFill>
                <a:effectLst/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pic>
        <p:nvPicPr>
          <p:cNvPr id="10" name="Kuva 9" descr="teleste_blu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91" r:id="rId3"/>
    <p:sldLayoutId id="2147483693" r:id="rId4"/>
    <p:sldLayoutId id="2147483692" r:id="rId5"/>
    <p:sldLayoutId id="2147483663" r:id="rId6"/>
    <p:sldLayoutId id="2147483681" r:id="rId7"/>
    <p:sldLayoutId id="2147483665" r:id="rId8"/>
    <p:sldLayoutId id="2147483688" r:id="rId9"/>
    <p:sldLayoutId id="2147483667" r:id="rId10"/>
    <p:sldLayoutId id="2147483668" r:id="rId11"/>
    <p:sldLayoutId id="2147483694" r:id="rId12"/>
    <p:sldLayoutId id="2147483720" r:id="rId13"/>
    <p:sldLayoutId id="2147483717" r:id="rId14"/>
    <p:sldLayoutId id="2147483683" r:id="rId15"/>
    <p:sldLayoutId id="2147483685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26760" y="4816803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000" b="0" smtClean="0">
                <a:solidFill>
                  <a:srgbClr val="FFFFFF"/>
                </a:solidFill>
                <a:effectLst/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pic>
        <p:nvPicPr>
          <p:cNvPr id="9" name="Kuva 6" descr="teleste_whit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1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  <p:sldLayoutId id="2147483709" r:id="rId10"/>
    <p:sldLayoutId id="2147483711" r:id="rId11"/>
    <p:sldLayoutId id="2147483714" r:id="rId12"/>
    <p:sldLayoutId id="2147483721" r:id="rId13"/>
    <p:sldLayoutId id="2147483719" r:id="rId14"/>
    <p:sldLayoutId id="2147483715" r:id="rId15"/>
    <p:sldLayoutId id="214748371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bg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bg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2400"/>
            <a:ext cx="8229600" cy="38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816802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noProof="1">
                <a:solidFill>
                  <a:srgbClr val="5293D2"/>
                </a:solidFill>
              </a:rPr>
              <a:t>Teleste Proprietary. All rights reserved.</a:t>
            </a:r>
          </a:p>
        </p:txBody>
      </p:sp>
      <p:sp>
        <p:nvSpPr>
          <p:cNvPr id="6" name="Confidentiality"/>
          <p:cNvSpPr txBox="1"/>
          <p:nvPr/>
        </p:nvSpPr>
        <p:spPr>
          <a:xfrm>
            <a:off x="6372200" y="4816802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rgbClr val="5293D2"/>
                </a:solidFill>
              </a:rPr>
              <a:t>Company restricted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6800" y="4816801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000" b="1" smtClean="0">
                <a:solidFill>
                  <a:srgbClr val="5293D2"/>
                </a:solidFill>
                <a:effectLst/>
              </a:defRPr>
            </a:lvl1pPr>
          </a:lstStyle>
          <a:p>
            <a:pPr algn="r"/>
            <a:fld id="{9B666BC0-80BF-4EE0-ADF0-663793F720C3}" type="slidenum">
              <a:rPr lang="fi-FI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042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1">
                <a:solidFill>
                  <a:srgbClr val="003A5D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6" name="Confidentiality"/>
          <p:cNvSpPr txBox="1"/>
          <p:nvPr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rgbClr val="003A5D"/>
                </a:solidFill>
                <a:cs typeface="Calibri"/>
              </a:rPr>
              <a:t>Customer confidential</a:t>
            </a:r>
            <a:endParaRPr lang="en-GB" sz="1000" dirty="0">
              <a:solidFill>
                <a:srgbClr val="003A5D"/>
              </a:solidFill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26760" y="4816803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000" b="0" smtClean="0">
                <a:solidFill>
                  <a:schemeClr val="tx2"/>
                </a:solidFill>
                <a:effectLst/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>
                <a:solidFill>
                  <a:srgbClr val="003A5D"/>
                </a:solidFill>
              </a:rPr>
              <a:pPr algn="r"/>
              <a:t>‹#›</a:t>
            </a:fld>
            <a:endParaRPr lang="fi-FI" dirty="0">
              <a:solidFill>
                <a:srgbClr val="003A5D"/>
              </a:solidFill>
            </a:endParaRPr>
          </a:p>
        </p:txBody>
      </p:sp>
      <p:pic>
        <p:nvPicPr>
          <p:cNvPr id="10" name="Kuva 9" descr="teleste_blue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Confidentiality"/>
          <p:cNvSpPr txBox="1"/>
          <p:nvPr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noProof="0" dirty="0">
                <a:solidFill>
                  <a:schemeClr val="tx2"/>
                </a:solidFill>
                <a:effectLst/>
                <a:latin typeface="Calibri"/>
                <a:cs typeface="Calibri"/>
              </a:rPr>
              <a:t>Company confidential</a:t>
            </a:r>
            <a:endParaRPr lang="en-GB" sz="1000" b="0" noProof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26760" y="4816803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000" b="0" smtClean="0">
                <a:solidFill>
                  <a:schemeClr val="tx2"/>
                </a:solidFill>
                <a:effectLst/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pic>
        <p:nvPicPr>
          <p:cNvPr id="10" name="Kuva 9" descr="teleste_blu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Teleste Proprietary. All rights reserved.</a:t>
            </a:r>
          </a:p>
        </p:txBody>
      </p:sp>
      <p:sp>
        <p:nvSpPr>
          <p:cNvPr id="6" name="Confidentiality"/>
          <p:cNvSpPr txBox="1"/>
          <p:nvPr/>
        </p:nvSpPr>
        <p:spPr>
          <a:xfrm>
            <a:off x="6012160" y="4816804"/>
            <a:ext cx="23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noProof="0" dirty="0">
                <a:solidFill>
                  <a:srgbClr val="FFFFFF"/>
                </a:solidFill>
                <a:cs typeface="Calibri"/>
              </a:rPr>
              <a:t>Customer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26760" y="4816803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000" b="0" smtClean="0">
                <a:solidFill>
                  <a:srgbClr val="FFFFFF"/>
                </a:solidFill>
                <a:effectLst/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pic>
        <p:nvPicPr>
          <p:cNvPr id="9" name="Kuva 6" descr="teleste_white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bg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bg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3848" y="1945342"/>
            <a:ext cx="5616302" cy="2930664"/>
          </a:xfrm>
        </p:spPr>
        <p:txBody>
          <a:bodyPr/>
          <a:lstStyle/>
          <a:p>
            <a:r>
              <a:rPr lang="en-US" sz="3600" dirty="0"/>
              <a:t>Extended Spectrum DOCSIS: </a:t>
            </a:r>
            <a:br>
              <a:rPr lang="en-US" sz="3600" dirty="0"/>
            </a:br>
            <a:r>
              <a:rPr lang="en-US" sz="3600" dirty="0"/>
              <a:t>A Pragmatic Approach</a:t>
            </a:r>
            <a:br>
              <a:rPr lang="fi-FI" sz="3600" dirty="0"/>
            </a:br>
            <a:br>
              <a:rPr lang="fi-FI" sz="2800" dirty="0"/>
            </a:br>
            <a:r>
              <a:rPr lang="fi-FI" sz="2800" dirty="0"/>
              <a:t>Arttu Purmonen, Vice President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062288"/>
            <a:ext cx="6372225" cy="1031875"/>
          </a:xfrm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605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Decade after decade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6BC0-80BF-4EE0-ADF0-663793F720C3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637" y="2689809"/>
            <a:ext cx="1966387" cy="56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600 MHz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1169" y="2689809"/>
            <a:ext cx="2077798" cy="56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860 MHz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8827" y="2689809"/>
            <a:ext cx="2015575" cy="56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1 GHz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6461" y="2689809"/>
            <a:ext cx="2055600" cy="56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1.2 GHz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206" y="2689809"/>
            <a:ext cx="2015575" cy="56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5CD23"/>
                </a:solidFill>
              </a:rPr>
              <a:t>1.8 GHz</a:t>
            </a:r>
            <a:endParaRPr lang="en-US" dirty="0" err="1">
              <a:solidFill>
                <a:srgbClr val="F5CD23"/>
              </a:solidFill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5013218" y="1887674"/>
            <a:ext cx="2022085" cy="1347834"/>
          </a:xfrm>
          <a:custGeom>
            <a:avLst/>
            <a:gdLst>
              <a:gd name="T0" fmla="*/ 827 w 827"/>
              <a:gd name="T1" fmla="*/ 348 h 348"/>
              <a:gd name="T2" fmla="*/ 413 w 827"/>
              <a:gd name="T3" fmla="*/ 0 h 348"/>
              <a:gd name="T4" fmla="*/ 0 w 827"/>
              <a:gd name="T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48">
                <a:moveTo>
                  <a:pt x="827" y="348"/>
                </a:moveTo>
                <a:cubicBezTo>
                  <a:pt x="620" y="348"/>
                  <a:pt x="620" y="0"/>
                  <a:pt x="413" y="0"/>
                </a:cubicBezTo>
                <a:cubicBezTo>
                  <a:pt x="206" y="0"/>
                  <a:pt x="206" y="348"/>
                  <a:pt x="0" y="348"/>
                </a:cubicBezTo>
              </a:path>
            </a:pathLst>
          </a:custGeom>
          <a:noFill/>
          <a:ln w="34925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6513938" y="1887674"/>
            <a:ext cx="2022085" cy="1347834"/>
          </a:xfrm>
          <a:custGeom>
            <a:avLst/>
            <a:gdLst>
              <a:gd name="T0" fmla="*/ 827 w 827"/>
              <a:gd name="T1" fmla="*/ 348 h 348"/>
              <a:gd name="T2" fmla="*/ 413 w 827"/>
              <a:gd name="T3" fmla="*/ 0 h 348"/>
              <a:gd name="T4" fmla="*/ 0 w 827"/>
              <a:gd name="T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48">
                <a:moveTo>
                  <a:pt x="827" y="348"/>
                </a:moveTo>
                <a:cubicBezTo>
                  <a:pt x="620" y="348"/>
                  <a:pt x="620" y="0"/>
                  <a:pt x="413" y="0"/>
                </a:cubicBezTo>
                <a:cubicBezTo>
                  <a:pt x="206" y="0"/>
                  <a:pt x="206" y="348"/>
                  <a:pt x="0" y="348"/>
                </a:cubicBezTo>
              </a:path>
            </a:pathLst>
          </a:custGeom>
          <a:noFill/>
          <a:ln w="34925" cap="rnd">
            <a:solidFill>
              <a:srgbClr val="F5CD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3537977" y="1887674"/>
            <a:ext cx="2022085" cy="1347834"/>
          </a:xfrm>
          <a:custGeom>
            <a:avLst/>
            <a:gdLst>
              <a:gd name="T0" fmla="*/ 827 w 827"/>
              <a:gd name="T1" fmla="*/ 348 h 348"/>
              <a:gd name="T2" fmla="*/ 413 w 827"/>
              <a:gd name="T3" fmla="*/ 0 h 348"/>
              <a:gd name="T4" fmla="*/ 0 w 827"/>
              <a:gd name="T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48">
                <a:moveTo>
                  <a:pt x="827" y="348"/>
                </a:moveTo>
                <a:cubicBezTo>
                  <a:pt x="620" y="348"/>
                  <a:pt x="620" y="0"/>
                  <a:pt x="413" y="0"/>
                </a:cubicBezTo>
                <a:cubicBezTo>
                  <a:pt x="206" y="0"/>
                  <a:pt x="206" y="348"/>
                  <a:pt x="0" y="348"/>
                </a:cubicBezTo>
              </a:path>
            </a:pathLst>
          </a:custGeom>
          <a:noFill/>
          <a:ln w="34925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2103632" y="1887674"/>
            <a:ext cx="2022085" cy="1347834"/>
          </a:xfrm>
          <a:custGeom>
            <a:avLst/>
            <a:gdLst>
              <a:gd name="T0" fmla="*/ 827 w 827"/>
              <a:gd name="T1" fmla="*/ 348 h 348"/>
              <a:gd name="T2" fmla="*/ 413 w 827"/>
              <a:gd name="T3" fmla="*/ 0 h 348"/>
              <a:gd name="T4" fmla="*/ 0 w 827"/>
              <a:gd name="T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48">
                <a:moveTo>
                  <a:pt x="827" y="348"/>
                </a:moveTo>
                <a:cubicBezTo>
                  <a:pt x="620" y="348"/>
                  <a:pt x="620" y="0"/>
                  <a:pt x="413" y="0"/>
                </a:cubicBezTo>
                <a:cubicBezTo>
                  <a:pt x="206" y="0"/>
                  <a:pt x="206" y="348"/>
                  <a:pt x="0" y="348"/>
                </a:cubicBezTo>
              </a:path>
            </a:pathLst>
          </a:custGeom>
          <a:noFill/>
          <a:ln w="34925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591220" y="1887674"/>
            <a:ext cx="2022085" cy="1347834"/>
          </a:xfrm>
          <a:custGeom>
            <a:avLst/>
            <a:gdLst>
              <a:gd name="T0" fmla="*/ 827 w 827"/>
              <a:gd name="T1" fmla="*/ 348 h 348"/>
              <a:gd name="T2" fmla="*/ 413 w 827"/>
              <a:gd name="T3" fmla="*/ 0 h 348"/>
              <a:gd name="T4" fmla="*/ 0 w 827"/>
              <a:gd name="T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48">
                <a:moveTo>
                  <a:pt x="827" y="348"/>
                </a:moveTo>
                <a:cubicBezTo>
                  <a:pt x="620" y="348"/>
                  <a:pt x="620" y="0"/>
                  <a:pt x="413" y="0"/>
                </a:cubicBezTo>
                <a:cubicBezTo>
                  <a:pt x="206" y="0"/>
                  <a:pt x="206" y="348"/>
                  <a:pt x="0" y="348"/>
                </a:cubicBezTo>
              </a:path>
            </a:pathLst>
          </a:custGeom>
          <a:noFill/>
          <a:ln w="34925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Decade after decade </a:t>
            </a:r>
            <a:r>
              <a:rPr lang="en-US" dirty="0">
                <a:solidFill>
                  <a:schemeClr val="accent3"/>
                </a:solidFill>
              </a:rPr>
              <a:t>- From changes to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6BC0-80BF-4EE0-ADF0-663793F720C3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61" y="1635646"/>
            <a:ext cx="3744415" cy="2547750"/>
            <a:chOff x="611561" y="1635646"/>
            <a:chExt cx="3312367" cy="25477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/>
            <p:nvPr/>
          </p:nvSpPr>
          <p:spPr>
            <a:xfrm>
              <a:off x="611561" y="1635646"/>
              <a:ext cx="3312367" cy="342850"/>
            </a:xfrm>
            <a:custGeom>
              <a:avLst/>
              <a:gdLst>
                <a:gd name="connsiteX0" fmla="*/ 0 w 2369250"/>
                <a:gd name="connsiteY0" fmla="*/ 0 h 652556"/>
                <a:gd name="connsiteX1" fmla="*/ 2369250 w 2369250"/>
                <a:gd name="connsiteY1" fmla="*/ 0 h 652556"/>
                <a:gd name="connsiteX2" fmla="*/ 2369250 w 2369250"/>
                <a:gd name="connsiteY2" fmla="*/ 652556 h 652556"/>
                <a:gd name="connsiteX3" fmla="*/ 0 w 2369250"/>
                <a:gd name="connsiteY3" fmla="*/ 652556 h 652556"/>
                <a:gd name="connsiteX4" fmla="*/ 0 w 2369250"/>
                <a:gd name="connsiteY4" fmla="*/ 0 h 65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9250" h="652556">
                  <a:moveTo>
                    <a:pt x="0" y="0"/>
                  </a:moveTo>
                  <a:lnTo>
                    <a:pt x="2369250" y="0"/>
                  </a:lnTo>
                  <a:lnTo>
                    <a:pt x="2369250" y="652556"/>
                  </a:lnTo>
                  <a:lnTo>
                    <a:pt x="0" y="652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114300" dist="88900" dir="8100000" algn="tr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003A5D"/>
                  </a:solidFill>
                </a:rPr>
                <a:t>Changes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15229" y="1978496"/>
              <a:ext cx="3308699" cy="2204900"/>
            </a:xfrm>
            <a:custGeom>
              <a:avLst/>
              <a:gdLst>
                <a:gd name="connsiteX0" fmla="*/ 0 w 2367046"/>
                <a:gd name="connsiteY0" fmla="*/ 0 h 2075220"/>
                <a:gd name="connsiteX1" fmla="*/ 2367046 w 2367046"/>
                <a:gd name="connsiteY1" fmla="*/ 0 h 2075220"/>
                <a:gd name="connsiteX2" fmla="*/ 2367046 w 2367046"/>
                <a:gd name="connsiteY2" fmla="*/ 2075220 h 2075220"/>
                <a:gd name="connsiteX3" fmla="*/ 0 w 2367046"/>
                <a:gd name="connsiteY3" fmla="*/ 2075220 h 2075220"/>
                <a:gd name="connsiteX4" fmla="*/ 0 w 2367046"/>
                <a:gd name="connsiteY4" fmla="*/ 0 h 20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7046" h="2075220">
                  <a:moveTo>
                    <a:pt x="0" y="0"/>
                  </a:moveTo>
                  <a:lnTo>
                    <a:pt x="2367046" y="0"/>
                  </a:lnTo>
                  <a:lnTo>
                    <a:pt x="2367046" y="2075220"/>
                  </a:lnTo>
                  <a:lnTo>
                    <a:pt x="0" y="20752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>
              <a:outerShdw blurRad="114300" dist="88900" dir="8100000" algn="tr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More bits/symbol requiring better MER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Higher frequencies and loads,  requiring better amplifiers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Lower margins due to higher Total Composite Power (TCP)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16016" y="1635646"/>
            <a:ext cx="3744415" cy="2547750"/>
            <a:chOff x="5220072" y="1635646"/>
            <a:chExt cx="3312367" cy="25477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0" name="Freeform 39"/>
            <p:cNvSpPr/>
            <p:nvPr/>
          </p:nvSpPr>
          <p:spPr>
            <a:xfrm>
              <a:off x="5220072" y="1635646"/>
              <a:ext cx="3312367" cy="342850"/>
            </a:xfrm>
            <a:custGeom>
              <a:avLst/>
              <a:gdLst>
                <a:gd name="connsiteX0" fmla="*/ 0 w 2369250"/>
                <a:gd name="connsiteY0" fmla="*/ 0 h 652556"/>
                <a:gd name="connsiteX1" fmla="*/ 2369250 w 2369250"/>
                <a:gd name="connsiteY1" fmla="*/ 0 h 652556"/>
                <a:gd name="connsiteX2" fmla="*/ 2369250 w 2369250"/>
                <a:gd name="connsiteY2" fmla="*/ 652556 h 652556"/>
                <a:gd name="connsiteX3" fmla="*/ 0 w 2369250"/>
                <a:gd name="connsiteY3" fmla="*/ 652556 h 652556"/>
                <a:gd name="connsiteX4" fmla="*/ 0 w 2369250"/>
                <a:gd name="connsiteY4" fmla="*/ 0 h 65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9250" h="652556">
                  <a:moveTo>
                    <a:pt x="0" y="0"/>
                  </a:moveTo>
                  <a:lnTo>
                    <a:pt x="2369250" y="0"/>
                  </a:lnTo>
                  <a:lnTo>
                    <a:pt x="2369250" y="652556"/>
                  </a:lnTo>
                  <a:lnTo>
                    <a:pt x="0" y="652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114300" dist="88900" dir="8100000" algn="tr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003A5D"/>
                  </a:solidFill>
                </a:rPr>
                <a:t>Solutions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220072" y="1967883"/>
              <a:ext cx="3312367" cy="2215513"/>
            </a:xfrm>
            <a:custGeom>
              <a:avLst/>
              <a:gdLst>
                <a:gd name="connsiteX0" fmla="*/ 0 w 2369250"/>
                <a:gd name="connsiteY0" fmla="*/ 0 h 2075220"/>
                <a:gd name="connsiteX1" fmla="*/ 2369250 w 2369250"/>
                <a:gd name="connsiteY1" fmla="*/ 0 h 2075220"/>
                <a:gd name="connsiteX2" fmla="*/ 2369250 w 2369250"/>
                <a:gd name="connsiteY2" fmla="*/ 2075220 h 2075220"/>
                <a:gd name="connsiteX3" fmla="*/ 0 w 2369250"/>
                <a:gd name="connsiteY3" fmla="*/ 2075220 h 2075220"/>
                <a:gd name="connsiteX4" fmla="*/ 0 w 2369250"/>
                <a:gd name="connsiteY4" fmla="*/ 0 h 20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9250" h="2075220">
                  <a:moveTo>
                    <a:pt x="0" y="0"/>
                  </a:moveTo>
                  <a:lnTo>
                    <a:pt x="2369250" y="0"/>
                  </a:lnTo>
                  <a:lnTo>
                    <a:pt x="2369250" y="2075220"/>
                  </a:lnTo>
                  <a:lnTo>
                    <a:pt x="0" y="20752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>
              <a:outerShdw blurRad="114300" dist="88900" dir="8100000" algn="tr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More robust modulation methods and FECs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Better amplifiers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Digital fibre instead of analog (shift to DAA)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Careful network planning and intelligent amplifiers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4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Decade after decade </a:t>
            </a:r>
            <a:r>
              <a:rPr lang="en-US" dirty="0">
                <a:solidFill>
                  <a:schemeClr val="accent3"/>
                </a:solidFill>
              </a:rPr>
              <a:t>– A challenge of continuity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6BC0-80BF-4EE0-ADF0-663793F720C3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9552" y="1491630"/>
            <a:ext cx="2524670" cy="618274"/>
          </a:xfrm>
          <a:custGeom>
            <a:avLst/>
            <a:gdLst>
              <a:gd name="connsiteX0" fmla="*/ 0 w 2369250"/>
              <a:gd name="connsiteY0" fmla="*/ 0 h 652556"/>
              <a:gd name="connsiteX1" fmla="*/ 2369250 w 2369250"/>
              <a:gd name="connsiteY1" fmla="*/ 0 h 652556"/>
              <a:gd name="connsiteX2" fmla="*/ 2369250 w 2369250"/>
              <a:gd name="connsiteY2" fmla="*/ 652556 h 652556"/>
              <a:gd name="connsiteX3" fmla="*/ 0 w 2369250"/>
              <a:gd name="connsiteY3" fmla="*/ 652556 h 652556"/>
              <a:gd name="connsiteX4" fmla="*/ 0 w 2369250"/>
              <a:gd name="connsiteY4" fmla="*/ 0 h 6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50" h="652556">
                <a:moveTo>
                  <a:pt x="0" y="0"/>
                </a:moveTo>
                <a:lnTo>
                  <a:pt x="2369250" y="0"/>
                </a:lnTo>
                <a:lnTo>
                  <a:pt x="2369250" y="652556"/>
                </a:lnTo>
                <a:lnTo>
                  <a:pt x="0" y="652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>
                <a:solidFill>
                  <a:srgbClr val="003A5D"/>
                </a:solidFill>
              </a:rPr>
              <a:t>What has </a:t>
            </a:r>
            <a:r>
              <a:rPr lang="en-US" sz="1800" b="1" kern="1200" dirty="0">
                <a:solidFill>
                  <a:schemeClr val="accent3"/>
                </a:solidFill>
              </a:rPr>
              <a:t>NOT</a:t>
            </a:r>
            <a:r>
              <a:rPr lang="en-US" sz="1800" b="1" kern="1200" dirty="0">
                <a:solidFill>
                  <a:srgbClr val="003A5D"/>
                </a:solidFill>
              </a:rPr>
              <a:t> changed</a:t>
            </a:r>
          </a:p>
        </p:txBody>
      </p:sp>
      <p:sp>
        <p:nvSpPr>
          <p:cNvPr id="16" name="Freeform 15"/>
          <p:cNvSpPr/>
          <p:nvPr/>
        </p:nvSpPr>
        <p:spPr>
          <a:xfrm>
            <a:off x="540726" y="2109904"/>
            <a:ext cx="2522322" cy="1966197"/>
          </a:xfrm>
          <a:custGeom>
            <a:avLst/>
            <a:gdLst>
              <a:gd name="connsiteX0" fmla="*/ 0 w 2367046"/>
              <a:gd name="connsiteY0" fmla="*/ 0 h 2075220"/>
              <a:gd name="connsiteX1" fmla="*/ 2367046 w 2367046"/>
              <a:gd name="connsiteY1" fmla="*/ 0 h 2075220"/>
              <a:gd name="connsiteX2" fmla="*/ 2367046 w 2367046"/>
              <a:gd name="connsiteY2" fmla="*/ 2075220 h 2075220"/>
              <a:gd name="connsiteX3" fmla="*/ 0 w 2367046"/>
              <a:gd name="connsiteY3" fmla="*/ 2075220 h 2075220"/>
              <a:gd name="connsiteX4" fmla="*/ 0 w 2367046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046" h="2075220">
                <a:moveTo>
                  <a:pt x="0" y="0"/>
                </a:moveTo>
                <a:lnTo>
                  <a:pt x="2367046" y="0"/>
                </a:lnTo>
                <a:lnTo>
                  <a:pt x="2367046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kern="1200" dirty="0">
                <a:solidFill>
                  <a:schemeClr val="bg1"/>
                </a:solidFill>
              </a:rPr>
              <a:t>Engineers complaining that the next change is ”different”</a:t>
            </a:r>
            <a:endParaRPr lang="en-US" sz="1800" kern="1200" dirty="0">
              <a:solidFill>
                <a:schemeClr val="bg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kern="1200" dirty="0">
                <a:solidFill>
                  <a:schemeClr val="bg1"/>
                </a:solidFill>
              </a:rPr>
              <a:t>Distances between existing street cabinets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347863" y="1491630"/>
            <a:ext cx="2524671" cy="618274"/>
          </a:xfrm>
          <a:custGeom>
            <a:avLst/>
            <a:gdLst>
              <a:gd name="connsiteX0" fmla="*/ 0 w 2369250"/>
              <a:gd name="connsiteY0" fmla="*/ 0 h 652556"/>
              <a:gd name="connsiteX1" fmla="*/ 2369250 w 2369250"/>
              <a:gd name="connsiteY1" fmla="*/ 0 h 652556"/>
              <a:gd name="connsiteX2" fmla="*/ 2369250 w 2369250"/>
              <a:gd name="connsiteY2" fmla="*/ 652556 h 652556"/>
              <a:gd name="connsiteX3" fmla="*/ 0 w 2369250"/>
              <a:gd name="connsiteY3" fmla="*/ 652556 h 652556"/>
              <a:gd name="connsiteX4" fmla="*/ 0 w 2369250"/>
              <a:gd name="connsiteY4" fmla="*/ 0 h 6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50" h="652556">
                <a:moveTo>
                  <a:pt x="0" y="0"/>
                </a:moveTo>
                <a:lnTo>
                  <a:pt x="2369250" y="0"/>
                </a:lnTo>
                <a:lnTo>
                  <a:pt x="2369250" y="652556"/>
                </a:lnTo>
                <a:lnTo>
                  <a:pt x="0" y="652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>
                <a:solidFill>
                  <a:srgbClr val="003A5D"/>
                </a:solidFill>
              </a:rPr>
              <a:t>Solutions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47863" y="2109905"/>
            <a:ext cx="2524671" cy="1966197"/>
          </a:xfrm>
          <a:custGeom>
            <a:avLst/>
            <a:gdLst>
              <a:gd name="connsiteX0" fmla="*/ 0 w 2369250"/>
              <a:gd name="connsiteY0" fmla="*/ 0 h 2075220"/>
              <a:gd name="connsiteX1" fmla="*/ 2369250 w 2369250"/>
              <a:gd name="connsiteY1" fmla="*/ 0 h 2075220"/>
              <a:gd name="connsiteX2" fmla="*/ 2369250 w 2369250"/>
              <a:gd name="connsiteY2" fmla="*/ 2075220 h 2075220"/>
              <a:gd name="connsiteX3" fmla="*/ 0 w 2369250"/>
              <a:gd name="connsiteY3" fmla="*/ 2075220 h 2075220"/>
              <a:gd name="connsiteX4" fmla="*/ 0 w 2369250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50" h="2075220">
                <a:moveTo>
                  <a:pt x="0" y="0"/>
                </a:moveTo>
                <a:lnTo>
                  <a:pt x="2369250" y="0"/>
                </a:lnTo>
                <a:lnTo>
                  <a:pt x="2369250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solidFill>
                  <a:schemeClr val="bg1"/>
                </a:solidFill>
              </a:rPr>
              <a:t>Time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kern="1200" dirty="0">
                <a:solidFill>
                  <a:schemeClr val="bg1"/>
                </a:solidFill>
              </a:rPr>
              <a:t>Better amplifiers and careful network planning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56176" y="1491630"/>
            <a:ext cx="2524670" cy="618274"/>
          </a:xfrm>
          <a:custGeom>
            <a:avLst/>
            <a:gdLst>
              <a:gd name="connsiteX0" fmla="*/ 0 w 2369250"/>
              <a:gd name="connsiteY0" fmla="*/ 0 h 652556"/>
              <a:gd name="connsiteX1" fmla="*/ 2369250 w 2369250"/>
              <a:gd name="connsiteY1" fmla="*/ 0 h 652556"/>
              <a:gd name="connsiteX2" fmla="*/ 2369250 w 2369250"/>
              <a:gd name="connsiteY2" fmla="*/ 652556 h 652556"/>
              <a:gd name="connsiteX3" fmla="*/ 0 w 2369250"/>
              <a:gd name="connsiteY3" fmla="*/ 652556 h 652556"/>
              <a:gd name="connsiteX4" fmla="*/ 0 w 2369250"/>
              <a:gd name="connsiteY4" fmla="*/ 0 h 6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50" h="652556">
                <a:moveTo>
                  <a:pt x="0" y="0"/>
                </a:moveTo>
                <a:lnTo>
                  <a:pt x="2369250" y="0"/>
                </a:lnTo>
                <a:lnTo>
                  <a:pt x="2369250" y="652556"/>
                </a:lnTo>
                <a:lnTo>
                  <a:pt x="0" y="652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>
                <a:solidFill>
                  <a:srgbClr val="003A5D"/>
                </a:solidFill>
              </a:rPr>
              <a:t>Questions</a:t>
            </a:r>
          </a:p>
        </p:txBody>
      </p:sp>
      <p:sp>
        <p:nvSpPr>
          <p:cNvPr id="20" name="Freeform 19"/>
          <p:cNvSpPr/>
          <p:nvPr/>
        </p:nvSpPr>
        <p:spPr>
          <a:xfrm>
            <a:off x="6156176" y="2109904"/>
            <a:ext cx="2524670" cy="1966197"/>
          </a:xfrm>
          <a:custGeom>
            <a:avLst/>
            <a:gdLst>
              <a:gd name="connsiteX0" fmla="*/ 0 w 2369250"/>
              <a:gd name="connsiteY0" fmla="*/ 0 h 2075220"/>
              <a:gd name="connsiteX1" fmla="*/ 2369250 w 2369250"/>
              <a:gd name="connsiteY1" fmla="*/ 0 h 2075220"/>
              <a:gd name="connsiteX2" fmla="*/ 2369250 w 2369250"/>
              <a:gd name="connsiteY2" fmla="*/ 2075220 h 2075220"/>
              <a:gd name="connsiteX3" fmla="*/ 0 w 2369250"/>
              <a:gd name="connsiteY3" fmla="*/ 2075220 h 2075220"/>
              <a:gd name="connsiteX4" fmla="*/ 0 w 2369250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50" h="2075220">
                <a:moveTo>
                  <a:pt x="0" y="0"/>
                </a:moveTo>
                <a:lnTo>
                  <a:pt x="2369250" y="0"/>
                </a:lnTo>
                <a:lnTo>
                  <a:pt x="2369250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kern="1200" dirty="0">
                <a:solidFill>
                  <a:schemeClr val="bg1"/>
                </a:solidFill>
              </a:rPr>
              <a:t>How good are these better amplifiers going to be?</a:t>
            </a:r>
            <a:endParaRPr lang="en-US" sz="1800" kern="1200" dirty="0">
              <a:solidFill>
                <a:schemeClr val="bg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solidFill>
                  <a:schemeClr val="bg1"/>
                </a:solidFill>
              </a:rPr>
              <a:t>Are booster amplifiers needed between street cabinets?</a:t>
            </a:r>
          </a:p>
        </p:txBody>
      </p:sp>
    </p:spTree>
    <p:extLst>
      <p:ext uri="{BB962C8B-B14F-4D97-AF65-F5344CB8AC3E}">
        <p14:creationId xmlns:p14="http://schemas.microsoft.com/office/powerpoint/2010/main" val="18091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6218573" y="2499743"/>
            <a:ext cx="762787" cy="1296143"/>
          </a:xfrm>
          <a:prstGeom prst="rect">
            <a:avLst/>
          </a:prstGeom>
          <a:solidFill>
            <a:srgbClr val="F5CD23"/>
          </a:solidFill>
          <a:ln w="28575" cmpd="sng">
            <a:solidFill>
              <a:srgbClr val="F5CD23"/>
            </a:solidFill>
          </a:ln>
          <a:effectLst>
            <a:outerShdw blurRad="114300" dist="88900" dir="8100000" algn="tr" rotWithShape="0">
              <a:schemeClr val="tx1">
                <a:lumMod val="95000"/>
                <a:lumOff val="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8" name="Rectangle 7"/>
          <p:cNvSpPr/>
          <p:nvPr/>
        </p:nvSpPr>
        <p:spPr>
          <a:xfrm>
            <a:off x="3479847" y="2499743"/>
            <a:ext cx="762787" cy="1296143"/>
          </a:xfrm>
          <a:prstGeom prst="rect">
            <a:avLst/>
          </a:prstGeom>
          <a:solidFill>
            <a:srgbClr val="F5CD23"/>
          </a:solidFill>
          <a:ln w="28575" cmpd="sng">
            <a:solidFill>
              <a:srgbClr val="F5CD23"/>
            </a:solidFill>
          </a:ln>
          <a:effectLst>
            <a:outerShdw blurRad="114300" dist="88900" dir="8100000" algn="tr" rotWithShape="0">
              <a:schemeClr val="tx1">
                <a:lumMod val="95000"/>
                <a:lumOff val="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If distance between amplifiers is chosen </a:t>
            </a:r>
            <a:r>
              <a:rPr lang="fi-FI" dirty="0">
                <a:solidFill>
                  <a:srgbClr val="F5CD23"/>
                </a:solidFill>
              </a:rPr>
              <a:t>without restraints</a:t>
            </a:r>
            <a:endParaRPr lang="en-US" dirty="0">
              <a:solidFill>
                <a:srgbClr val="F5CD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6BC0-80BF-4EE0-ADF0-663793F720C3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232" y="1131590"/>
            <a:ext cx="823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Cascading 1.8 GHz amplifiers and reaching 4K QAM can be ”trivial”</a:t>
            </a:r>
          </a:p>
          <a:p>
            <a:r>
              <a:rPr lang="fi-FI" dirty="0">
                <a:solidFill>
                  <a:schemeClr val="bg1"/>
                </a:solidFill>
              </a:rPr>
              <a:t>Theoretically calculated and measured results follow the 10log equation</a:t>
            </a:r>
          </a:p>
          <a:p>
            <a:r>
              <a:rPr lang="en-US" dirty="0">
                <a:solidFill>
                  <a:schemeClr val="bg1"/>
                </a:solidFill>
              </a:rPr>
              <a:t>In practice some of these amplifiers would be </a:t>
            </a:r>
            <a:r>
              <a:rPr lang="en-US" dirty="0">
                <a:solidFill>
                  <a:srgbClr val="F5CD23"/>
                </a:solidFill>
              </a:rPr>
              <a:t>trunk extenders in new locations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8339" y="3003798"/>
            <a:ext cx="720080" cy="60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olidFill>
                  <a:schemeClr val="tx2"/>
                </a:solidFill>
              </a:rPr>
              <a:t>RPD</a:t>
            </a:r>
            <a:endParaRPr lang="en-US" dirty="0" err="1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stCxn id="6" idx="3"/>
          </p:cNvCxnSpPr>
          <p:nvPr/>
        </p:nvCxnSpPr>
        <p:spPr>
          <a:xfrm>
            <a:off x="1578419" y="3308618"/>
            <a:ext cx="68890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97333" y="2927448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17" name="Isosceles Triangle 16"/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21" name="Isosceles Triangle 20"/>
            <p:cNvSpPr/>
            <p:nvPr/>
          </p:nvSpPr>
          <p:spPr>
            <a:xfrm rot="16200000">
              <a:off x="1109893" y="3177762"/>
              <a:ext cx="611736" cy="407824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46262" y="2927448"/>
            <a:ext cx="490363" cy="735544"/>
            <a:chOff x="1211848" y="2731230"/>
            <a:chExt cx="864096" cy="1296144"/>
          </a:xfrm>
          <a:solidFill>
            <a:srgbClr val="003A5D"/>
          </a:solidFill>
        </p:grpSpPr>
        <p:sp>
          <p:nvSpPr>
            <p:cNvPr id="27" name="Isosceles Triangle 26"/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28" name="Isosceles Triangle 27"/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5761" y="2927448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30" name="Isosceles Triangle 29"/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31" name="Isosceles Triangle 30"/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68873" y="2944505"/>
            <a:ext cx="490363" cy="735544"/>
            <a:chOff x="1211848" y="2731230"/>
            <a:chExt cx="864096" cy="1296144"/>
          </a:xfrm>
          <a:solidFill>
            <a:srgbClr val="003A5D"/>
          </a:solidFill>
        </p:grpSpPr>
        <p:sp>
          <p:nvSpPr>
            <p:cNvPr id="33" name="Isosceles Triangle 32"/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42065" y="2940846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36" name="Isosceles Triangle 35"/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39607" y="4299942"/>
            <a:ext cx="2348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≈0.1 dB/m @ 1.8 GHz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44337" y="2499742"/>
            <a:ext cx="169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24 dB@1.8GHz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24886" y="2951722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240 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04777" y="2951722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240 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85840" y="2951722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240 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96465" y="2951722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240 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93342" y="2499742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3A5D"/>
                </a:solidFill>
              </a:rPr>
              <a:t>24 dB</a:t>
            </a:r>
            <a:endParaRPr lang="en-US" dirty="0" err="1">
              <a:solidFill>
                <a:srgbClr val="003A5D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16320" y="2499742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3A5D"/>
                </a:solidFill>
              </a:rPr>
              <a:t>24 dB</a:t>
            </a:r>
            <a:endParaRPr lang="en-US" dirty="0" err="1">
              <a:solidFill>
                <a:srgbClr val="003A5D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25600" y="2499742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24 dB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61904" y="2499742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24 dB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9663" y="3795886"/>
            <a:ext cx="122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MER 50 dB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73600" y="3795886"/>
            <a:ext cx="1227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MER 48 dB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80973" y="4299942"/>
            <a:ext cx="1227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CNR 60 dB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454255" y="3197517"/>
            <a:ext cx="222201" cy="222201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24257" y="3516597"/>
            <a:ext cx="2243295" cy="1150609"/>
            <a:chOff x="4638836" y="3732384"/>
            <a:chExt cx="408922" cy="408605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5047758" y="3732384"/>
              <a:ext cx="0" cy="408604"/>
            </a:xfrm>
            <a:prstGeom prst="line">
              <a:avLst/>
            </a:prstGeom>
            <a:ln w="31750" cap="rnd">
              <a:solidFill>
                <a:schemeClr val="accent4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638836" y="4140989"/>
              <a:ext cx="408922" cy="0"/>
            </a:xfrm>
            <a:prstGeom prst="line">
              <a:avLst/>
            </a:prstGeom>
            <a:ln w="31750" cap="rnd">
              <a:solidFill>
                <a:schemeClr val="accent4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reeform 6"/>
          <p:cNvSpPr>
            <a:spLocks noChangeAspect="1"/>
          </p:cNvSpPr>
          <p:nvPr/>
        </p:nvSpPr>
        <p:spPr bwMode="auto">
          <a:xfrm>
            <a:off x="548486" y="1271901"/>
            <a:ext cx="167813" cy="112181"/>
          </a:xfrm>
          <a:custGeom>
            <a:avLst/>
            <a:gdLst>
              <a:gd name="T0" fmla="*/ 0 w 184"/>
              <a:gd name="T1" fmla="*/ 60 h 123"/>
              <a:gd name="T2" fmla="*/ 62 w 184"/>
              <a:gd name="T3" fmla="*/ 123 h 123"/>
              <a:gd name="T4" fmla="*/ 184 w 184"/>
              <a:gd name="T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" h="123">
                <a:moveTo>
                  <a:pt x="0" y="60"/>
                </a:moveTo>
                <a:lnTo>
                  <a:pt x="62" y="123"/>
                </a:lnTo>
                <a:lnTo>
                  <a:pt x="184" y="0"/>
                </a:lnTo>
              </a:path>
            </a:pathLst>
          </a:custGeom>
          <a:noFill/>
          <a:ln w="28575" cap="rnd">
            <a:solidFill>
              <a:srgbClr val="F2CA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6"/>
          <p:cNvSpPr>
            <a:spLocks noChangeAspect="1"/>
          </p:cNvSpPr>
          <p:nvPr/>
        </p:nvSpPr>
        <p:spPr bwMode="auto">
          <a:xfrm>
            <a:off x="548486" y="1545465"/>
            <a:ext cx="167813" cy="112181"/>
          </a:xfrm>
          <a:custGeom>
            <a:avLst/>
            <a:gdLst>
              <a:gd name="T0" fmla="*/ 0 w 184"/>
              <a:gd name="T1" fmla="*/ 60 h 123"/>
              <a:gd name="T2" fmla="*/ 62 w 184"/>
              <a:gd name="T3" fmla="*/ 123 h 123"/>
              <a:gd name="T4" fmla="*/ 184 w 184"/>
              <a:gd name="T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" h="123">
                <a:moveTo>
                  <a:pt x="0" y="60"/>
                </a:moveTo>
                <a:lnTo>
                  <a:pt x="62" y="123"/>
                </a:lnTo>
                <a:lnTo>
                  <a:pt x="184" y="0"/>
                </a:lnTo>
              </a:path>
            </a:pathLst>
          </a:custGeom>
          <a:noFill/>
          <a:ln w="28575" cap="rnd">
            <a:solidFill>
              <a:srgbClr val="F2CA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Freeform 6"/>
          <p:cNvSpPr>
            <a:spLocks noChangeAspect="1"/>
          </p:cNvSpPr>
          <p:nvPr/>
        </p:nvSpPr>
        <p:spPr bwMode="auto">
          <a:xfrm>
            <a:off x="548486" y="1811497"/>
            <a:ext cx="167813" cy="112181"/>
          </a:xfrm>
          <a:custGeom>
            <a:avLst/>
            <a:gdLst>
              <a:gd name="T0" fmla="*/ 0 w 184"/>
              <a:gd name="T1" fmla="*/ 60 h 123"/>
              <a:gd name="T2" fmla="*/ 62 w 184"/>
              <a:gd name="T3" fmla="*/ 123 h 123"/>
              <a:gd name="T4" fmla="*/ 184 w 184"/>
              <a:gd name="T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" h="123">
                <a:moveTo>
                  <a:pt x="0" y="60"/>
                </a:moveTo>
                <a:lnTo>
                  <a:pt x="62" y="123"/>
                </a:lnTo>
                <a:lnTo>
                  <a:pt x="184" y="0"/>
                </a:lnTo>
              </a:path>
            </a:pathLst>
          </a:custGeom>
          <a:noFill/>
          <a:ln w="28575" cap="rnd">
            <a:solidFill>
              <a:srgbClr val="F2CA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7426541" y="3525895"/>
            <a:ext cx="1156196" cy="609231"/>
            <a:chOff x="4638836" y="3732384"/>
            <a:chExt cx="408922" cy="408605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5047758" y="3732384"/>
              <a:ext cx="0" cy="408604"/>
            </a:xfrm>
            <a:prstGeom prst="line">
              <a:avLst/>
            </a:prstGeom>
            <a:ln w="31750" cap="rnd">
              <a:solidFill>
                <a:schemeClr val="accent4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4638836" y="4140989"/>
              <a:ext cx="408922" cy="0"/>
            </a:xfrm>
            <a:prstGeom prst="line">
              <a:avLst/>
            </a:prstGeom>
            <a:ln w="31750" cap="rnd">
              <a:solidFill>
                <a:schemeClr val="accent4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90763" y="3535593"/>
            <a:ext cx="1156196" cy="609231"/>
            <a:chOff x="4638836" y="3732384"/>
            <a:chExt cx="408922" cy="408605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5047758" y="3732384"/>
              <a:ext cx="0" cy="408604"/>
            </a:xfrm>
            <a:prstGeom prst="line">
              <a:avLst/>
            </a:prstGeom>
            <a:ln w="31750" cap="rnd">
              <a:solidFill>
                <a:schemeClr val="accent4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4638836" y="4140989"/>
              <a:ext cx="408922" cy="0"/>
            </a:xfrm>
            <a:prstGeom prst="line">
              <a:avLst/>
            </a:prstGeom>
            <a:ln w="31750" cap="rnd">
              <a:solidFill>
                <a:schemeClr val="accent4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V="1">
            <a:off x="5237196" y="3613438"/>
            <a:ext cx="0" cy="686504"/>
          </a:xfrm>
          <a:prstGeom prst="line">
            <a:avLst/>
          </a:prstGeom>
          <a:ln w="31750" cap="rnd">
            <a:solidFill>
              <a:schemeClr val="accent4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6401764" y="723648"/>
            <a:ext cx="426068" cy="2953889"/>
          </a:xfrm>
          <a:prstGeom prst="leftBrace">
            <a:avLst/>
          </a:prstGeom>
          <a:ln w="38100">
            <a:solidFill>
              <a:srgbClr val="F5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If distance between street cabinets is more challenging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6BC0-80BF-4EE0-ADF0-663793F720C3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13159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Cascading 1.8 GHz amplifiers and reaching 4K QAM can be difficult</a:t>
            </a:r>
          </a:p>
          <a:p>
            <a:r>
              <a:rPr lang="en-US" dirty="0">
                <a:solidFill>
                  <a:schemeClr val="bg1"/>
                </a:solidFill>
              </a:rPr>
              <a:t>Theoretically calculated and measured results do not follow 10log (closer to 13log)</a:t>
            </a:r>
          </a:p>
        </p:txBody>
      </p:sp>
      <p:sp>
        <p:nvSpPr>
          <p:cNvPr id="33" name="Freeform 6"/>
          <p:cNvSpPr>
            <a:spLocks noChangeAspect="1"/>
          </p:cNvSpPr>
          <p:nvPr/>
        </p:nvSpPr>
        <p:spPr bwMode="auto">
          <a:xfrm>
            <a:off x="548486" y="1271901"/>
            <a:ext cx="167813" cy="112181"/>
          </a:xfrm>
          <a:custGeom>
            <a:avLst/>
            <a:gdLst>
              <a:gd name="T0" fmla="*/ 0 w 184"/>
              <a:gd name="T1" fmla="*/ 60 h 123"/>
              <a:gd name="T2" fmla="*/ 62 w 184"/>
              <a:gd name="T3" fmla="*/ 123 h 123"/>
              <a:gd name="T4" fmla="*/ 184 w 184"/>
              <a:gd name="T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" h="123">
                <a:moveTo>
                  <a:pt x="0" y="60"/>
                </a:moveTo>
                <a:lnTo>
                  <a:pt x="62" y="123"/>
                </a:lnTo>
                <a:lnTo>
                  <a:pt x="184" y="0"/>
                </a:lnTo>
              </a:path>
            </a:pathLst>
          </a:custGeom>
          <a:noFill/>
          <a:ln w="28575" cap="rnd">
            <a:solidFill>
              <a:srgbClr val="F2CA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6"/>
          <p:cNvSpPr>
            <a:spLocks noChangeAspect="1"/>
          </p:cNvSpPr>
          <p:nvPr/>
        </p:nvSpPr>
        <p:spPr bwMode="auto">
          <a:xfrm>
            <a:off x="548486" y="1545465"/>
            <a:ext cx="167813" cy="112181"/>
          </a:xfrm>
          <a:custGeom>
            <a:avLst/>
            <a:gdLst>
              <a:gd name="T0" fmla="*/ 0 w 184"/>
              <a:gd name="T1" fmla="*/ 60 h 123"/>
              <a:gd name="T2" fmla="*/ 62 w 184"/>
              <a:gd name="T3" fmla="*/ 123 h 123"/>
              <a:gd name="T4" fmla="*/ 184 w 184"/>
              <a:gd name="T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" h="123">
                <a:moveTo>
                  <a:pt x="0" y="60"/>
                </a:moveTo>
                <a:lnTo>
                  <a:pt x="62" y="123"/>
                </a:lnTo>
                <a:lnTo>
                  <a:pt x="184" y="0"/>
                </a:lnTo>
              </a:path>
            </a:pathLst>
          </a:custGeom>
          <a:noFill/>
          <a:ln w="28575" cap="rnd">
            <a:solidFill>
              <a:srgbClr val="F2CA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17650" y="2787774"/>
            <a:ext cx="720080" cy="60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olidFill>
                  <a:schemeClr val="tx2"/>
                </a:solidFill>
              </a:rPr>
              <a:t>RPD</a:t>
            </a:r>
            <a:endParaRPr lang="en-US" dirty="0" err="1">
              <a:solidFill>
                <a:schemeClr val="tx2"/>
              </a:solidFill>
            </a:endParaRPr>
          </a:p>
        </p:txBody>
      </p:sp>
      <p:cxnSp>
        <p:nvCxnSpPr>
          <p:cNvPr id="45" name="Straight Connector 44"/>
          <p:cNvCxnSpPr>
            <a:stCxn id="44" idx="3"/>
          </p:cNvCxnSpPr>
          <p:nvPr/>
        </p:nvCxnSpPr>
        <p:spPr>
          <a:xfrm>
            <a:off x="1437730" y="3092594"/>
            <a:ext cx="68890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056644" y="2711424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47" name="Isosceles Triangle 46"/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48" name="Isosceles Triangle 47"/>
            <p:cNvSpPr/>
            <p:nvPr/>
          </p:nvSpPr>
          <p:spPr>
            <a:xfrm rot="16200000">
              <a:off x="1109893" y="3177762"/>
              <a:ext cx="611736" cy="407824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65072" y="2711424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53" name="Isosceles Triangle 52"/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54" name="Isosceles Triangle 53"/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01376" y="2724822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59" name="Isosceles Triangle 58"/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60" name="Isosceles Triangle 59"/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403648" y="2283718"/>
            <a:ext cx="169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48 dB@1.8GHz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70243" y="2735698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480 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25071" y="2735698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480 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84911" y="2283718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48 dB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21215" y="2283718"/>
            <a:ext cx="8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48 dB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313566" y="2981493"/>
            <a:ext cx="222201" cy="222201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918" y="4083918"/>
            <a:ext cx="2348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≈0.1 dB/m @ 1.8 GHz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974" y="3579862"/>
            <a:ext cx="122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MER 50 dB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2911" y="3579862"/>
            <a:ext cx="1227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MER 38 dB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68440" y="4083918"/>
            <a:ext cx="2303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CNR 45 dB @ 1.8 GHz</a:t>
            </a:r>
            <a:endParaRPr lang="en-US" dirty="0" err="1">
              <a:solidFill>
                <a:schemeClr val="accent4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83568" y="3300573"/>
            <a:ext cx="2243295" cy="1150609"/>
            <a:chOff x="4638836" y="3732384"/>
            <a:chExt cx="408922" cy="408605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5047758" y="3732384"/>
              <a:ext cx="0" cy="408604"/>
            </a:xfrm>
            <a:prstGeom prst="line">
              <a:avLst/>
            </a:prstGeom>
            <a:ln w="31750" cap="rnd">
              <a:solidFill>
                <a:schemeClr val="accent4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638836" y="4140989"/>
              <a:ext cx="408922" cy="0"/>
            </a:xfrm>
            <a:prstGeom prst="line">
              <a:avLst/>
            </a:prstGeom>
            <a:ln w="31750" cap="rnd">
              <a:solidFill>
                <a:schemeClr val="accent4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285852" y="3309871"/>
            <a:ext cx="1156196" cy="609231"/>
            <a:chOff x="4638836" y="3732384"/>
            <a:chExt cx="408922" cy="408605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5047758" y="3732384"/>
              <a:ext cx="0" cy="408604"/>
            </a:xfrm>
            <a:prstGeom prst="line">
              <a:avLst/>
            </a:prstGeom>
            <a:ln w="31750" cap="rnd">
              <a:solidFill>
                <a:schemeClr val="accent4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638836" y="4140989"/>
              <a:ext cx="408922" cy="0"/>
            </a:xfrm>
            <a:prstGeom prst="line">
              <a:avLst/>
            </a:prstGeom>
            <a:ln w="31750" cap="rnd">
              <a:solidFill>
                <a:schemeClr val="accent4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50074" y="3319569"/>
            <a:ext cx="1156196" cy="609231"/>
            <a:chOff x="4638836" y="3732384"/>
            <a:chExt cx="408922" cy="408605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5047758" y="3732384"/>
              <a:ext cx="0" cy="408604"/>
            </a:xfrm>
            <a:prstGeom prst="line">
              <a:avLst/>
            </a:prstGeom>
            <a:ln w="31750" cap="rnd">
              <a:solidFill>
                <a:schemeClr val="accent4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638836" y="4140989"/>
              <a:ext cx="408922" cy="0"/>
            </a:xfrm>
            <a:prstGeom prst="line">
              <a:avLst/>
            </a:prstGeom>
            <a:ln w="31750" cap="rnd">
              <a:solidFill>
                <a:schemeClr val="accent4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 flipV="1">
            <a:off x="5096507" y="3397414"/>
            <a:ext cx="0" cy="686504"/>
          </a:xfrm>
          <a:prstGeom prst="line">
            <a:avLst/>
          </a:prstGeom>
          <a:ln w="31750" cap="rnd">
            <a:solidFill>
              <a:schemeClr val="accent4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Cascades &amp; 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6BC0-80BF-4EE0-ADF0-663793F720C3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07019" y="3144436"/>
            <a:ext cx="152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Attenuation </a:t>
            </a:r>
          </a:p>
          <a:p>
            <a:r>
              <a:rPr lang="fi-FI" dirty="0">
                <a:solidFill>
                  <a:schemeClr val="bg1"/>
                </a:solidFill>
              </a:rPr>
              <a:t>between </a:t>
            </a:r>
          </a:p>
          <a:p>
            <a:r>
              <a:rPr lang="fi-FI" dirty="0">
                <a:solidFill>
                  <a:schemeClr val="bg1"/>
                </a:solidFill>
              </a:rPr>
              <a:t>amps ≈ gain</a:t>
            </a:r>
          </a:p>
          <a:p>
            <a:r>
              <a:rPr lang="fi-FI" dirty="0">
                <a:solidFill>
                  <a:schemeClr val="bg1"/>
                </a:solidFill>
              </a:rPr>
              <a:t>@1.8 GHz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296743" y="2658030"/>
            <a:ext cx="15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Number of amps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05966" y="4249510"/>
            <a:ext cx="131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Gain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76494" y="1318473"/>
            <a:ext cx="0" cy="2863047"/>
          </a:xfrm>
          <a:prstGeom prst="line">
            <a:avLst/>
          </a:prstGeom>
          <a:ln w="44450" cap="rnd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188967" y="4249510"/>
            <a:ext cx="823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50 dB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43608" y="424951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25 dB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6397" y="3728825"/>
            <a:ext cx="6604756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86397" y="3223252"/>
            <a:ext cx="6578794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6397" y="2722626"/>
            <a:ext cx="6604756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6396" y="2226947"/>
            <a:ext cx="6578795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6396" y="1707654"/>
            <a:ext cx="6578795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18833" y="1515975"/>
            <a:ext cx="0" cy="2753814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150594" y="1515975"/>
            <a:ext cx="0" cy="2753814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79903" y="1515975"/>
            <a:ext cx="0" cy="2753814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14116" y="1568090"/>
            <a:ext cx="0" cy="270170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45877" y="1515975"/>
            <a:ext cx="0" cy="2753814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77638" y="1491630"/>
            <a:ext cx="0" cy="2778159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75656" y="1515975"/>
            <a:ext cx="0" cy="275159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76494" y="4178380"/>
            <a:ext cx="6565877" cy="6077"/>
          </a:xfrm>
          <a:prstGeom prst="straightConnector1">
            <a:avLst/>
          </a:prstGeom>
          <a:ln w="44450" cap="rnd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238975" y="3372356"/>
            <a:ext cx="252000" cy="252000"/>
          </a:xfrm>
          <a:prstGeom prst="ellipse">
            <a:avLst/>
          </a:prstGeom>
          <a:solidFill>
            <a:srgbClr val="F5CD23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400710" y="3603765"/>
            <a:ext cx="18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2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283689" y="1533452"/>
            <a:ext cx="42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32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37728" y="2838709"/>
            <a:ext cx="266989" cy="266989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45655" y="3378117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401824" y="3990130"/>
            <a:ext cx="18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1</a:t>
            </a:r>
            <a:endParaRPr 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Cascades &amp; 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6BC0-80BF-4EE0-ADF0-663793F720C3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07019" y="3144436"/>
            <a:ext cx="152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Attenuation </a:t>
            </a:r>
          </a:p>
          <a:p>
            <a:r>
              <a:rPr lang="fi-FI" dirty="0">
                <a:solidFill>
                  <a:schemeClr val="bg1"/>
                </a:solidFill>
              </a:rPr>
              <a:t>between </a:t>
            </a:r>
          </a:p>
          <a:p>
            <a:r>
              <a:rPr lang="fi-FI" dirty="0">
                <a:solidFill>
                  <a:schemeClr val="bg1"/>
                </a:solidFill>
              </a:rPr>
              <a:t>amps ≈ gain</a:t>
            </a:r>
          </a:p>
          <a:p>
            <a:r>
              <a:rPr lang="fi-FI" dirty="0">
                <a:solidFill>
                  <a:schemeClr val="bg1"/>
                </a:solidFill>
              </a:rPr>
              <a:t>@1.8 GHz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296743" y="2658030"/>
            <a:ext cx="15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Number of amps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659258" y="1825946"/>
            <a:ext cx="123322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4K OFDM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59258" y="1462190"/>
            <a:ext cx="110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2K OFDM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59258" y="1098434"/>
            <a:ext cx="112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1K OFDM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660232" y="2706474"/>
            <a:ext cx="197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TCP≈70 dBmV</a:t>
            </a:r>
            <a:endParaRPr lang="en-US" dirty="0" err="1">
              <a:solidFill>
                <a:schemeClr val="accent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05966" y="4249510"/>
            <a:ext cx="131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Gain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76494" y="1318473"/>
            <a:ext cx="0" cy="2863047"/>
          </a:xfrm>
          <a:prstGeom prst="line">
            <a:avLst/>
          </a:prstGeom>
          <a:ln w="44450" cap="rnd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476517" y="1175565"/>
            <a:ext cx="144016" cy="193151"/>
          </a:xfrm>
          <a:prstGeom prst="rect">
            <a:avLst/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accent4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76517" y="1548615"/>
            <a:ext cx="144016" cy="193151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accent4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76517" y="1894354"/>
            <a:ext cx="144016" cy="193151"/>
          </a:xfrm>
          <a:prstGeom prst="rect">
            <a:avLst/>
          </a:prstGeom>
          <a:solidFill>
            <a:schemeClr val="accent2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accent4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 rot="10800000">
            <a:off x="6656567" y="3068820"/>
            <a:ext cx="1556225" cy="800926"/>
            <a:chOff x="4638836" y="3732384"/>
            <a:chExt cx="408922" cy="408605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5047758" y="3732384"/>
              <a:ext cx="0" cy="408604"/>
            </a:xfrm>
            <a:prstGeom prst="line">
              <a:avLst/>
            </a:prstGeom>
            <a:ln w="31750" cap="rnd">
              <a:solidFill>
                <a:schemeClr val="accent3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38836" y="4140989"/>
              <a:ext cx="408922" cy="0"/>
            </a:xfrm>
            <a:prstGeom prst="line">
              <a:avLst/>
            </a:prstGeom>
            <a:ln w="31750" cap="rnd">
              <a:solidFill>
                <a:schemeClr val="accent3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5188967" y="4249510"/>
            <a:ext cx="823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50 dB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43608" y="424951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25 dB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6397" y="3728825"/>
            <a:ext cx="6604756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86397" y="3223252"/>
            <a:ext cx="6578794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6397" y="2722626"/>
            <a:ext cx="6604756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6396" y="2226947"/>
            <a:ext cx="6578795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6396" y="1707654"/>
            <a:ext cx="6578795" cy="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18833" y="1515975"/>
            <a:ext cx="0" cy="2753814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150594" y="1515975"/>
            <a:ext cx="0" cy="2753814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79903" y="1515975"/>
            <a:ext cx="0" cy="2753814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14116" y="1568090"/>
            <a:ext cx="0" cy="270170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45877" y="1515975"/>
            <a:ext cx="0" cy="2753814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77638" y="1491630"/>
            <a:ext cx="0" cy="2778159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75656" y="1515975"/>
            <a:ext cx="0" cy="2751590"/>
          </a:xfrm>
          <a:prstGeom prst="straightConnector1">
            <a:avLst/>
          </a:prstGeom>
          <a:ln w="19050">
            <a:solidFill>
              <a:schemeClr val="accent6">
                <a:alpha val="53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063259" y="3867119"/>
            <a:ext cx="2016224" cy="477646"/>
          </a:xfrm>
          <a:prstGeom prst="ellipse">
            <a:avLst/>
          </a:prstGeom>
          <a:noFill/>
          <a:ln w="28575" cmpd="sng">
            <a:solidFill>
              <a:srgbClr val="F5CD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76494" y="4178380"/>
            <a:ext cx="6565877" cy="6077"/>
          </a:xfrm>
          <a:prstGeom prst="straightConnector1">
            <a:avLst/>
          </a:prstGeom>
          <a:ln w="44450" cap="rnd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6200000">
            <a:off x="400710" y="3570875"/>
            <a:ext cx="18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2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283689" y="1533452"/>
            <a:ext cx="42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32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45655" y="3378117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11925" y="3077028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47648" y="2538909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371513" y="2050892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836944" y="3558518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237301" y="3033020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430308" y="2568306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75955" y="1881944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633571" y="2508661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97627" y="2920472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989077" y="3433024"/>
            <a:ext cx="240894" cy="240894"/>
          </a:xfrm>
          <a:prstGeom prst="ellipse">
            <a:avLst/>
          </a:prstGeom>
          <a:solidFill>
            <a:schemeClr val="accent3"/>
          </a:solidFill>
          <a:ln w="28575" cmpd="sng">
            <a:noFill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309923" y="1485963"/>
            <a:ext cx="3535830" cy="2682689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705966" y="1491844"/>
            <a:ext cx="3577776" cy="2695181"/>
          </a:xfrm>
          <a:prstGeom prst="straightConnector1">
            <a:avLst/>
          </a:prstGeom>
          <a:ln w="25400">
            <a:solidFill>
              <a:srgbClr val="6EB4E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73014" y="1502166"/>
            <a:ext cx="3621557" cy="2680496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6200000">
            <a:off x="401824" y="3990130"/>
            <a:ext cx="18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1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37728" y="2838709"/>
            <a:ext cx="266989" cy="266989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bg1"/>
            </a:solidFill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Summary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57200" y="2034782"/>
            <a:ext cx="8387939" cy="444156"/>
            <a:chOff x="0" y="718"/>
            <a:chExt cx="1584960" cy="444156"/>
          </a:xfrm>
          <a:solidFill>
            <a:srgbClr val="A2B969"/>
          </a:solidFill>
        </p:grpSpPr>
        <p:sp>
          <p:nvSpPr>
            <p:cNvPr id="55" name="Round Same Side Corner Rectangle 54"/>
            <p:cNvSpPr/>
            <p:nvPr/>
          </p:nvSpPr>
          <p:spPr>
            <a:xfrm>
              <a:off x="0" y="718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 Same Side Corner Rectangle 4"/>
            <p:cNvSpPr/>
            <p:nvPr/>
          </p:nvSpPr>
          <p:spPr>
            <a:xfrm>
              <a:off x="15561" y="22404"/>
              <a:ext cx="1563274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b="1" dirty="0"/>
                <a:t>2. Attenuation between amplifiers guides 1.8 GHz network upgrades</a:t>
              </a:r>
              <a:endParaRPr lang="en-US" sz="16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7200" y="1553830"/>
            <a:ext cx="8366253" cy="444156"/>
            <a:chOff x="292065" y="-532682"/>
            <a:chExt cx="1584960" cy="444156"/>
          </a:xfrm>
          <a:solidFill>
            <a:srgbClr val="DE473C"/>
          </a:solidFill>
        </p:grpSpPr>
        <p:sp>
          <p:nvSpPr>
            <p:cNvPr id="66" name="Round Same Side Corner Rectangle 65"/>
            <p:cNvSpPr/>
            <p:nvPr/>
          </p:nvSpPr>
          <p:spPr>
            <a:xfrm>
              <a:off x="292065" y="-532682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 Same Side Corner Rectangle 8"/>
            <p:cNvSpPr/>
            <p:nvPr/>
          </p:nvSpPr>
          <p:spPr>
            <a:xfrm>
              <a:off x="313751" y="-510996"/>
              <a:ext cx="1541588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r>
                <a:rPr lang="fi-FI" sz="1600" b="1" dirty="0"/>
                <a:t>1.</a:t>
              </a:r>
              <a:r>
                <a:rPr lang="en-US" sz="1600" b="1" dirty="0"/>
                <a:t> Coax has served us well, all challenges have been solved wave by wave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200" y="2515661"/>
            <a:ext cx="8387939" cy="444156"/>
            <a:chOff x="0" y="718"/>
            <a:chExt cx="1584960" cy="444156"/>
          </a:xfrm>
          <a:solidFill>
            <a:srgbClr val="41A4CB"/>
          </a:solidFill>
        </p:grpSpPr>
        <p:sp>
          <p:nvSpPr>
            <p:cNvPr id="69" name="Round Same Side Corner Rectangle 68"/>
            <p:cNvSpPr/>
            <p:nvPr/>
          </p:nvSpPr>
          <p:spPr>
            <a:xfrm>
              <a:off x="0" y="718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ound Same Side Corner Rectangle 4"/>
            <p:cNvSpPr/>
            <p:nvPr/>
          </p:nvSpPr>
          <p:spPr>
            <a:xfrm>
              <a:off x="21686" y="22404"/>
              <a:ext cx="1541588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b="1" dirty="0"/>
                <a:t>3. Today, 1.8 GHz amplifiers can manage 70 dBmV TCP</a:t>
              </a:r>
              <a:endParaRPr lang="en-US" sz="1600" b="1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756063" y="2959817"/>
            <a:ext cx="8305800" cy="88844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" name="Group 73"/>
          <p:cNvGrpSpPr/>
          <p:nvPr/>
        </p:nvGrpSpPr>
        <p:grpSpPr>
          <a:xfrm>
            <a:off x="457200" y="2991749"/>
            <a:ext cx="8377096" cy="444156"/>
            <a:chOff x="0" y="718"/>
            <a:chExt cx="1584960" cy="444156"/>
          </a:xfrm>
          <a:solidFill>
            <a:srgbClr val="F5CD23"/>
          </a:solidFill>
        </p:grpSpPr>
        <p:sp>
          <p:nvSpPr>
            <p:cNvPr id="75" name="Round Same Side Corner Rectangle 74"/>
            <p:cNvSpPr/>
            <p:nvPr/>
          </p:nvSpPr>
          <p:spPr>
            <a:xfrm>
              <a:off x="0" y="718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Round Same Side Corner Rectangle 4"/>
            <p:cNvSpPr/>
            <p:nvPr/>
          </p:nvSpPr>
          <p:spPr>
            <a:xfrm>
              <a:off x="21686" y="22404"/>
              <a:ext cx="1541588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b="1" dirty="0"/>
                <a:t>4. </a:t>
              </a:r>
              <a:r>
                <a:rPr lang="en-US" sz="1600" b="1" dirty="0"/>
                <a:t>Careful network planning and precise adjustments reduce number of new locations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56063" y="3435905"/>
            <a:ext cx="8305800" cy="888445"/>
            <a:chOff x="0" y="444874"/>
            <a:chExt cx="6096000" cy="888445"/>
          </a:xfrm>
        </p:grpSpPr>
        <p:sp>
          <p:nvSpPr>
            <p:cNvPr id="78" name="Rectangle 77"/>
            <p:cNvSpPr/>
            <p:nvPr/>
          </p:nvSpPr>
          <p:spPr>
            <a:xfrm>
              <a:off x="0" y="444874"/>
              <a:ext cx="6096000" cy="8884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0" y="444874"/>
              <a:ext cx="6096000" cy="888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40005" rIns="40005" bIns="40005" numCol="1" spcCol="1270" anchor="t" anchorCtr="0">
              <a:noAutofit/>
            </a:bodyPr>
            <a:lstStyle/>
            <a:p>
              <a:pPr marL="285750" lvl="1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The accuracy of signal levels becomes paramount	</a:t>
              </a:r>
            </a:p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	-&gt; Intelligent and automatic adjustments secure proper network operation</a:t>
              </a:r>
            </a:p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>
          <a:xfrm>
            <a:off x="8326760" y="4816803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lang="en-GB" sz="1000" b="0" kern="1200" smtClean="0">
                <a:solidFill>
                  <a:srgbClr val="FFFFFF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B666BC0-80BF-4EE0-ADF0-663793F720C3}" type="slidenum">
              <a:rPr lang="fi-FI" smtClean="0"/>
              <a:pPr algn="r">
                <a:defRPr/>
              </a:pPr>
              <a:t>9</a:t>
            </a:fld>
            <a:endParaRPr lang="fi-FI" dirty="0"/>
          </a:p>
        </p:txBody>
      </p:sp>
      <p:grpSp>
        <p:nvGrpSpPr>
          <p:cNvPr id="20" name="Group 19"/>
          <p:cNvGrpSpPr/>
          <p:nvPr/>
        </p:nvGrpSpPr>
        <p:grpSpPr>
          <a:xfrm>
            <a:off x="478886" y="4155926"/>
            <a:ext cx="8366253" cy="444156"/>
            <a:chOff x="292065" y="-532682"/>
            <a:chExt cx="1584960" cy="444156"/>
          </a:xfrm>
          <a:solidFill>
            <a:srgbClr val="DE473C"/>
          </a:solidFill>
        </p:grpSpPr>
        <p:sp>
          <p:nvSpPr>
            <p:cNvPr id="21" name="Round Same Side Corner Rectangle 20"/>
            <p:cNvSpPr/>
            <p:nvPr/>
          </p:nvSpPr>
          <p:spPr>
            <a:xfrm>
              <a:off x="292065" y="-532682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 Same Side Corner Rectangle 8"/>
            <p:cNvSpPr/>
            <p:nvPr/>
          </p:nvSpPr>
          <p:spPr>
            <a:xfrm>
              <a:off x="313751" y="-510996"/>
              <a:ext cx="1541588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r>
                <a:rPr lang="fi-FI" sz="1600" b="1" dirty="0"/>
                <a:t>THANKS, contact: arttu.purmonen@teleste.com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573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leste 2017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9050" cmpd="sng">
          <a:solidFill>
            <a:schemeClr val="bg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W 2016 Teleste presentation with Dark Blue Background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 cmpd="sng">
          <a:solidFill>
            <a:srgbClr val="FFFFFF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leste Blue and White presentation">
  <a:themeElements>
    <a:clrScheme name="Teleste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7DD7"/>
      </a:accent1>
      <a:accent2>
        <a:srgbClr val="3C3C3C"/>
      </a:accent2>
      <a:accent3>
        <a:srgbClr val="9FC3E6"/>
      </a:accent3>
      <a:accent4>
        <a:srgbClr val="808080"/>
      </a:accent4>
      <a:accent5>
        <a:srgbClr val="FF6600"/>
      </a:accent5>
      <a:accent6>
        <a:srgbClr val="CCCC00"/>
      </a:accent6>
      <a:hlink>
        <a:srgbClr val="BFBFBF"/>
      </a:hlink>
      <a:folHlink>
        <a:srgbClr val="BFBFBF"/>
      </a:folHlink>
    </a:clrScheme>
    <a:fontScheme name="Teles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28575">
          <a:solidFill>
            <a:schemeClr val="bg1"/>
          </a:solidFill>
        </a:ln>
        <a:effectLst>
          <a:innerShdw blurRad="63500" dist="50800" dir="2700000">
            <a:schemeClr val="accent1">
              <a:alpha val="50000"/>
            </a:schemeClr>
          </a:inn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eleste White and Blue presentation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9050" cmpd="sng">
          <a:solidFill>
            <a:schemeClr val="bg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Teleste 2017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9050" cmpd="sng">
          <a:solidFill>
            <a:schemeClr val="bg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NEW 2016 Teleste presentation with Dark Blue Background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 cmpd="sng">
          <a:solidFill>
            <a:srgbClr val="FFFFFF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Teleste 2017</Template>
  <TotalTime>0</TotalTime>
  <Words>440</Words>
  <Application>Microsoft Office PowerPoint</Application>
  <PresentationFormat>On-screen Show (16:9)</PresentationFormat>
  <Paragraphs>110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Teleste 2017</vt:lpstr>
      <vt:lpstr>NEW 2016 Teleste presentation with Dark Blue Background</vt:lpstr>
      <vt:lpstr>Teleste Blue and White presentation</vt:lpstr>
      <vt:lpstr>1_Teleste White and Blue presentation</vt:lpstr>
      <vt:lpstr>1_Teleste 2017</vt:lpstr>
      <vt:lpstr>3_NEW 2016 Teleste presentation with Dark Blue Background</vt:lpstr>
      <vt:lpstr>Extended Spectrum DOCSIS:  A Pragmatic Approach  Arttu Purmonen, Vice President</vt:lpstr>
      <vt:lpstr>Decade after decade</vt:lpstr>
      <vt:lpstr>Decade after decade - From changes to solutions</vt:lpstr>
      <vt:lpstr>Decade after decade – A challenge of continuity</vt:lpstr>
      <vt:lpstr>If distance between amplifiers is chosen without restraints</vt:lpstr>
      <vt:lpstr>If distance between street cabinets is more challenging</vt:lpstr>
      <vt:lpstr>Cascades &amp; MER</vt:lpstr>
      <vt:lpstr>Cascades &amp; MER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Spectrum DOCSIS:  A Pragmatic Approach  Arttu Purmonen, VP, Teleste</dc:title>
  <dc:creator/>
  <cp:lastModifiedBy/>
  <cp:revision>2</cp:revision>
  <dcterms:created xsi:type="dcterms:W3CDTF">2018-04-17T14:40:18Z</dcterms:created>
  <dcterms:modified xsi:type="dcterms:W3CDTF">2020-12-01T14:36:37Z</dcterms:modified>
</cp:coreProperties>
</file>