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258" r:id="rId6"/>
    <p:sldId id="266" r:id="rId7"/>
    <p:sldId id="262" r:id="rId8"/>
    <p:sldId id="267" r:id="rId9"/>
    <p:sldId id="264"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C83FF-6AB0-4D75-A48B-F529A4C7DAFC}" type="datetimeFigureOut">
              <a:rPr lang="en-US" smtClean="0"/>
              <a:t>22-Sep-20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A4FAE-2A02-494E-9F34-3212150DC6A2}" type="slidenum">
              <a:rPr lang="en-US" smtClean="0"/>
              <a:t>‹#›</a:t>
            </a:fld>
            <a:endParaRPr lang="en-US"/>
          </a:p>
        </p:txBody>
      </p:sp>
    </p:spTree>
    <p:extLst>
      <p:ext uri="{BB962C8B-B14F-4D97-AF65-F5344CB8AC3E}">
        <p14:creationId xmlns:p14="http://schemas.microsoft.com/office/powerpoint/2010/main" val="160549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solidFill>
                  <a:srgbClr val="FF0000"/>
                </a:solidFill>
              </a:rPr>
              <a:t>Newish</a:t>
            </a:r>
            <a:r>
              <a:rPr lang="nb-NO" baseline="0" dirty="0" smtClean="0">
                <a:solidFill>
                  <a:srgbClr val="FF0000"/>
                </a:solidFill>
              </a:rPr>
              <a:t> v</a:t>
            </a:r>
            <a:r>
              <a:rPr lang="nb-NO" dirty="0" smtClean="0">
                <a:solidFill>
                  <a:srgbClr val="FF0000"/>
                </a:solidFill>
              </a:rPr>
              <a:t>ocapulary</a:t>
            </a:r>
            <a:r>
              <a:rPr lang="nb-NO" baseline="0" dirty="0" smtClean="0">
                <a:solidFill>
                  <a:srgbClr val="FF0000"/>
                </a:solidFill>
              </a:rPr>
              <a:t> says ‘step down’, which describes same phenomen as ‘back-off’. </a:t>
            </a:r>
            <a:endParaRPr lang="nb-NO" dirty="0" smtClean="0">
              <a:solidFill>
                <a:srgbClr val="FF0000"/>
              </a:solidFill>
            </a:endParaRPr>
          </a:p>
          <a:p>
            <a:r>
              <a:rPr lang="nb-NO" dirty="0" smtClean="0">
                <a:solidFill>
                  <a:schemeClr val="bg1"/>
                </a:solidFill>
              </a:rPr>
              <a:t>Estimated max loss between amplifier stations is </a:t>
            </a:r>
            <a:r>
              <a:rPr lang="nb-NO" dirty="0" smtClean="0">
                <a:solidFill>
                  <a:srgbClr val="FF0000"/>
                </a:solidFill>
              </a:rPr>
              <a:t>56 dBmV </a:t>
            </a:r>
            <a:r>
              <a:rPr lang="nb-NO" dirty="0" smtClean="0">
                <a:solidFill>
                  <a:schemeClr val="bg1"/>
                </a:solidFill>
              </a:rPr>
              <a:t>– 10 dBmV = 46 dB = required gain</a:t>
            </a:r>
            <a:r>
              <a:rPr lang="nb-NO" baseline="0" dirty="0" smtClean="0">
                <a:solidFill>
                  <a:schemeClr val="bg1"/>
                </a:solidFill>
              </a:rPr>
              <a:t> in amplifier.</a:t>
            </a:r>
          </a:p>
          <a:p>
            <a:r>
              <a:rPr lang="nb-NO" baseline="0" dirty="0" smtClean="0">
                <a:solidFill>
                  <a:srgbClr val="FF0000"/>
                </a:solidFill>
              </a:rPr>
              <a:t>Total power available is 70 dBmV. Existing channel levels (can be lowest channels and new slope value) comes as given (same as earlier). Then we extrapolate rest of available power between 862 and 1.8 Ghz. Target is also have as high as possible virtual level because that allows longest possible coax cable lenghts. </a:t>
            </a:r>
          </a:p>
          <a:p>
            <a:r>
              <a:rPr lang="nb-NO" baseline="0" dirty="0" smtClean="0">
                <a:solidFill>
                  <a:srgbClr val="FF0000"/>
                </a:solidFill>
              </a:rPr>
              <a:t>Start and end point are «given», then max TCP is adjusted by means of back-offs. How to arrange back-offs above 1.2 GHz?</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solidFill>
                  <a:srgbClr val="FF0000"/>
                </a:solidFill>
              </a:rPr>
              <a:t>TCP would be with real 56 dBmV 4 dB higher. </a:t>
            </a:r>
            <a:endParaRPr lang="nb-NO" dirty="0" smtClean="0">
              <a:solidFill>
                <a:schemeClr val="bg1"/>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BB438-F519-404C-B151-44B25F0B07DB}"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048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would be new method,</a:t>
            </a:r>
            <a:r>
              <a:rPr lang="en-US" baseline="0" dirty="0" smtClean="0"/>
              <a:t> that is not yet in RPD specs. </a:t>
            </a:r>
            <a:r>
              <a:rPr lang="en-US" dirty="0" smtClean="0"/>
              <a:t>RPD</a:t>
            </a:r>
            <a:r>
              <a:rPr lang="en-US" baseline="0" dirty="0" smtClean="0"/>
              <a:t> modulator creates needed back-off. </a:t>
            </a:r>
            <a:r>
              <a:rPr lang="en-US" dirty="0" smtClean="0"/>
              <a:t>This has bit less RF power than method</a:t>
            </a:r>
            <a:r>
              <a:rPr lang="en-US" baseline="0" dirty="0" smtClean="0"/>
              <a:t> 2. As each 192 MHz block has flat response within channel. </a:t>
            </a:r>
          </a:p>
          <a:p>
            <a:r>
              <a:rPr lang="en-US" baseline="0" dirty="0" smtClean="0"/>
              <a:t>In the module output is bit lower MER compared to method 2. Lower levels leads signal to closer to DA converter’s bottom noise.  </a:t>
            </a:r>
          </a:p>
          <a:p>
            <a:r>
              <a:rPr lang="en-US" baseline="0" dirty="0" smtClean="0"/>
              <a:t>Note, phase noise remain same in both methods, only amplitude related noise varies. Anyways, output stage dominates MER. E.g. hybrids 40 dBs vs. modulators 50 </a:t>
            </a:r>
            <a:r>
              <a:rPr lang="en-US" baseline="0" dirty="0" err="1" smtClean="0"/>
              <a:t>dBs.</a:t>
            </a: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BB438-F519-404C-B151-44B25F0B07DB}"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36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What do</a:t>
            </a:r>
            <a:r>
              <a:rPr lang="fi-FI" baseline="0" dirty="0" smtClean="0"/>
              <a:t> these two cases mean in terms of all-IP data throughtput and back-offs above 1.2 GHz. </a:t>
            </a:r>
          </a:p>
          <a:p>
            <a:r>
              <a:rPr lang="fi-FI" baseline="0" dirty="0" smtClean="0"/>
              <a:t>In the 1. 8 GHz  case on right hand side, all OFDM back-offs are aligned so what TCP still allows. </a:t>
            </a:r>
          </a:p>
          <a:p>
            <a:r>
              <a:rPr lang="fi-FI" baseline="0" dirty="0" smtClean="0"/>
              <a:t>Existing channels are on same level in both cases. US capacity is 2,7X on 1.8 GHz case.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BB438-F519-404C-B151-44B25F0B07DB}"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18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blackWhite">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0000" y="2584424"/>
            <a:ext cx="8496427" cy="1516651"/>
          </a:xfrm>
        </p:spPr>
        <p:txBody>
          <a:bodyPr anchor="b"/>
          <a:lstStyle>
            <a:lvl1pPr>
              <a:defRPr>
                <a:solidFill>
                  <a:schemeClr val="bg1"/>
                </a:solidFill>
              </a:defRPr>
            </a:lvl1pPr>
          </a:lstStyle>
          <a:p>
            <a:r>
              <a:rPr lang="en-US" noProof="0" dirty="0" smtClean="0"/>
              <a:t>Click to edit Master title style</a:t>
            </a:r>
            <a:endParaRPr lang="en-GB" noProof="0" dirty="0"/>
          </a:p>
        </p:txBody>
      </p:sp>
      <p:sp>
        <p:nvSpPr>
          <p:cNvPr id="3" name="Subtitle 2"/>
          <p:cNvSpPr>
            <a:spLocks noGrp="1"/>
          </p:cNvSpPr>
          <p:nvPr>
            <p:ph type="subTitle" idx="1" hasCustomPrompt="1"/>
          </p:nvPr>
        </p:nvSpPr>
        <p:spPr>
          <a:xfrm>
            <a:off x="1440000" y="4082024"/>
            <a:ext cx="8496427" cy="1376131"/>
          </a:xfrm>
        </p:spPr>
        <p:txBody>
          <a:bodyPr>
            <a:normAutofit/>
          </a:bodyPr>
          <a:lstStyle>
            <a:lvl1pPr marL="0" indent="0" algn="l">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smtClean="0"/>
              <a:t>Click to edit Master subtitle style'</a:t>
            </a:r>
            <a:endParaRPr lang="en-GB" noProof="0" dirty="0"/>
          </a:p>
        </p:txBody>
      </p:sp>
      <p:grpSp>
        <p:nvGrpSpPr>
          <p:cNvPr id="4" name="Group 3"/>
          <p:cNvGrpSpPr/>
          <p:nvPr userDrawn="1"/>
        </p:nvGrpSpPr>
        <p:grpSpPr>
          <a:xfrm>
            <a:off x="0" y="0"/>
            <a:ext cx="1440000" cy="2401053"/>
            <a:chOff x="0" y="0"/>
            <a:chExt cx="1080000" cy="1800790"/>
          </a:xfrm>
        </p:grpSpPr>
        <p:sp>
          <p:nvSpPr>
            <p:cNvPr id="5" name="Suorakulmio 4"/>
            <p:cNvSpPr>
              <a:spLocks noChangeAspect="1"/>
            </p:cNvSpPr>
            <p:nvPr userDrawn="1"/>
          </p:nvSpPr>
          <p:spPr>
            <a:xfrm>
              <a:off x="0" y="0"/>
              <a:ext cx="1080000" cy="1080000"/>
            </a:xfrm>
            <a:prstGeom prst="rect">
              <a:avLst/>
            </a:prstGeom>
            <a:solidFill>
              <a:srgbClr val="DE473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sp>
          <p:nvSpPr>
            <p:cNvPr id="14" name="Suorakulmio 13"/>
            <p:cNvSpPr>
              <a:spLocks noChangeAspect="1"/>
            </p:cNvSpPr>
            <p:nvPr userDrawn="1"/>
          </p:nvSpPr>
          <p:spPr>
            <a:xfrm>
              <a:off x="0" y="1080790"/>
              <a:ext cx="720000" cy="720000"/>
            </a:xfrm>
            <a:prstGeom prst="rect">
              <a:avLst/>
            </a:prstGeom>
            <a:solidFill>
              <a:srgbClr val="6EB4E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sp>
          <p:nvSpPr>
            <p:cNvPr id="15" name="Suorakulmio 14"/>
            <p:cNvSpPr>
              <a:spLocks noChangeAspect="1"/>
            </p:cNvSpPr>
            <p:nvPr userDrawn="1"/>
          </p:nvSpPr>
          <p:spPr>
            <a:xfrm>
              <a:off x="720000" y="1080790"/>
              <a:ext cx="360000" cy="360000"/>
            </a:xfrm>
            <a:prstGeom prst="rect">
              <a:avLst/>
            </a:prstGeom>
            <a:solidFill>
              <a:srgbClr val="F5CD2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grpSp>
      <p:sp>
        <p:nvSpPr>
          <p:cNvPr id="17" name="TextBox 7"/>
          <p:cNvSpPr txBox="1"/>
          <p:nvPr userDrawn="1"/>
        </p:nvSpPr>
        <p:spPr>
          <a:xfrm>
            <a:off x="3482347" y="6422406"/>
            <a:ext cx="4267200" cy="297454"/>
          </a:xfrm>
          <a:prstGeom prst="rect">
            <a:avLst/>
          </a:prstGeom>
          <a:noFill/>
        </p:spPr>
        <p:txBody>
          <a:bodyPr wrap="square" rtlCol="0">
            <a:spAutoFit/>
          </a:bodyPr>
          <a:lstStyle/>
          <a:p>
            <a:pPr algn="ctr"/>
            <a:r>
              <a:rPr lang="en-US" sz="1333" b="0" noProof="1" smtClean="0">
                <a:solidFill>
                  <a:srgbClr val="FFFFFF"/>
                </a:solidFill>
                <a:effectLst/>
                <a:latin typeface="Calibri"/>
                <a:cs typeface="Calibri"/>
              </a:rPr>
              <a:t>Teleste Proprietary. All rights reserved.</a:t>
            </a:r>
            <a:endParaRPr lang="en-US" sz="1333" b="0" noProof="1">
              <a:solidFill>
                <a:srgbClr val="FFFFFF"/>
              </a:solidFill>
              <a:latin typeface="Calibri"/>
              <a:cs typeface="Calibri"/>
            </a:endParaRPr>
          </a:p>
        </p:txBody>
      </p:sp>
      <p:sp>
        <p:nvSpPr>
          <p:cNvPr id="18" name="Confidentiality"/>
          <p:cNvSpPr txBox="1"/>
          <p:nvPr userDrawn="1"/>
        </p:nvSpPr>
        <p:spPr>
          <a:xfrm>
            <a:off x="8016214" y="6422406"/>
            <a:ext cx="3086133" cy="297454"/>
          </a:xfrm>
          <a:prstGeom prst="rect">
            <a:avLst/>
          </a:prstGeom>
          <a:noFill/>
        </p:spPr>
        <p:txBody>
          <a:bodyPr wrap="square" rtlCol="0">
            <a:spAutoFit/>
          </a:bodyPr>
          <a:lstStyle/>
          <a:p>
            <a:pPr algn="r"/>
            <a:r>
              <a:rPr lang="en-GB" sz="1333" b="0" noProof="0" smtClean="0">
                <a:solidFill>
                  <a:srgbClr val="FFFFFF"/>
                </a:solidFill>
                <a:effectLst/>
                <a:latin typeface="Calibri"/>
                <a:cs typeface="Calibri"/>
              </a:rPr>
              <a:t>Unclassified</a:t>
            </a:r>
            <a:endParaRPr lang="en-GB" sz="1333" b="0" noProof="0" dirty="0">
              <a:solidFill>
                <a:srgbClr val="FFFFFF"/>
              </a:solidFill>
              <a:latin typeface="Calibri"/>
              <a:cs typeface="Calibri"/>
            </a:endParaRPr>
          </a:p>
        </p:txBody>
      </p:sp>
    </p:spTree>
    <p:extLst>
      <p:ext uri="{BB962C8B-B14F-4D97-AF65-F5344CB8AC3E}">
        <p14:creationId xmlns:p14="http://schemas.microsoft.com/office/powerpoint/2010/main" val="21615758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Slide Number Placeholder 3"/>
          <p:cNvSpPr>
            <a:spLocks noGrp="1"/>
          </p:cNvSpPr>
          <p:nvPr>
            <p:ph type="sldNum" sz="quarter" idx="10"/>
          </p:nvPr>
        </p:nvSpPr>
        <p:spPr/>
        <p:txBody>
          <a:bodyPr/>
          <a:lstStyle/>
          <a:p>
            <a:pPr algn="r"/>
            <a:fld id="{9B666BC0-80BF-4EE0-ADF0-663793F720C3}" type="slidenum">
              <a:rPr lang="fi-FI" smtClean="0"/>
              <a:pPr algn="r"/>
              <a:t>‹#›</a:t>
            </a:fld>
            <a:endParaRPr lang="fi-FI"/>
          </a:p>
        </p:txBody>
      </p:sp>
    </p:spTree>
    <p:extLst>
      <p:ext uri="{BB962C8B-B14F-4D97-AF65-F5344CB8AC3E}">
        <p14:creationId xmlns:p14="http://schemas.microsoft.com/office/powerpoint/2010/main" val="15955386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B666BC0-80BF-4EE0-ADF0-663793F720C3}" type="slidenum">
              <a:rPr lang="fi-FI" smtClean="0"/>
              <a:pPr algn="r"/>
              <a:t>‹#›</a:t>
            </a:fld>
            <a:endParaRPr lang="fi-FI"/>
          </a:p>
        </p:txBody>
      </p:sp>
    </p:spTree>
    <p:extLst>
      <p:ext uri="{BB962C8B-B14F-4D97-AF65-F5344CB8AC3E}">
        <p14:creationId xmlns:p14="http://schemas.microsoft.com/office/powerpoint/2010/main" val="14739410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31638" y="1412776"/>
            <a:ext cx="7104789" cy="3907552"/>
          </a:xfrm>
        </p:spPr>
        <p:txBody>
          <a:bodyPr anchor="t" anchorCtr="0">
            <a:noAutofit/>
          </a:bodyPr>
          <a:lstStyle>
            <a:lvl1pPr algn="l">
              <a:defRPr sz="8000" b="1" cap="none" baseline="0">
                <a:solidFill>
                  <a:srgbClr val="FFFFFF"/>
                </a:solidFill>
              </a:defRPr>
            </a:lvl1pPr>
          </a:lstStyle>
          <a:p>
            <a:r>
              <a:rPr lang="en-US" noProof="0" dirty="0" smtClean="0"/>
              <a:t>Click to edit Master title style</a:t>
            </a:r>
            <a:endParaRPr lang="en-GB" noProof="0" dirty="0"/>
          </a:p>
        </p:txBody>
      </p:sp>
      <p:grpSp>
        <p:nvGrpSpPr>
          <p:cNvPr id="3" name="Group 2"/>
          <p:cNvGrpSpPr/>
          <p:nvPr userDrawn="1"/>
        </p:nvGrpSpPr>
        <p:grpSpPr>
          <a:xfrm>
            <a:off x="0" y="0"/>
            <a:ext cx="1440000" cy="2401053"/>
            <a:chOff x="0" y="0"/>
            <a:chExt cx="1080000" cy="1800790"/>
          </a:xfrm>
        </p:grpSpPr>
        <p:sp>
          <p:nvSpPr>
            <p:cNvPr id="8" name="Suorakulmio 7"/>
            <p:cNvSpPr>
              <a:spLocks noChangeAspect="1"/>
            </p:cNvSpPr>
            <p:nvPr userDrawn="1"/>
          </p:nvSpPr>
          <p:spPr>
            <a:xfrm>
              <a:off x="0" y="0"/>
              <a:ext cx="1080000" cy="1080000"/>
            </a:xfrm>
            <a:prstGeom prst="rect">
              <a:avLst/>
            </a:prstGeom>
            <a:solidFill>
              <a:srgbClr val="DE473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sp>
          <p:nvSpPr>
            <p:cNvPr id="9" name="Suorakulmio 8"/>
            <p:cNvSpPr>
              <a:spLocks noChangeAspect="1"/>
            </p:cNvSpPr>
            <p:nvPr userDrawn="1"/>
          </p:nvSpPr>
          <p:spPr>
            <a:xfrm>
              <a:off x="0" y="1080790"/>
              <a:ext cx="720000" cy="720000"/>
            </a:xfrm>
            <a:prstGeom prst="rect">
              <a:avLst/>
            </a:prstGeom>
            <a:solidFill>
              <a:srgbClr val="6EB4E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sp>
          <p:nvSpPr>
            <p:cNvPr id="10" name="Suorakulmio 9"/>
            <p:cNvSpPr>
              <a:spLocks noChangeAspect="1"/>
            </p:cNvSpPr>
            <p:nvPr userDrawn="1"/>
          </p:nvSpPr>
          <p:spPr>
            <a:xfrm>
              <a:off x="720000" y="1080790"/>
              <a:ext cx="360000" cy="360000"/>
            </a:xfrm>
            <a:prstGeom prst="rect">
              <a:avLst/>
            </a:prstGeom>
            <a:solidFill>
              <a:srgbClr val="F5CD2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grpSp>
    </p:spTree>
    <p:extLst>
      <p:ext uri="{BB962C8B-B14F-4D97-AF65-F5344CB8AC3E}">
        <p14:creationId xmlns:p14="http://schemas.microsoft.com/office/powerpoint/2010/main" val="476245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mall title and mor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44691"/>
            <a:ext cx="11151029" cy="480053"/>
          </a:xfrm>
        </p:spPr>
        <p:txBody>
          <a:bodyPr/>
          <a:lstStyle>
            <a:lvl1pPr>
              <a:defRPr sz="2400"/>
            </a:lvl1pPr>
          </a:lstStyle>
          <a:p>
            <a:r>
              <a:rPr lang="en-US" noProof="0" dirty="0" smtClean="0"/>
              <a:t>Click to edit Master title style. One line title. </a:t>
            </a:r>
            <a:endParaRPr lang="en-GB" noProof="0" dirty="0"/>
          </a:p>
        </p:txBody>
      </p:sp>
      <p:sp>
        <p:nvSpPr>
          <p:cNvPr id="3" name="Content Placeholder 2"/>
          <p:cNvSpPr>
            <a:spLocks noGrp="1"/>
          </p:cNvSpPr>
          <p:nvPr>
            <p:ph idx="1"/>
          </p:nvPr>
        </p:nvSpPr>
        <p:spPr>
          <a:xfrm>
            <a:off x="609600" y="1124744"/>
            <a:ext cx="11151029" cy="5184576"/>
          </a:xfrm>
        </p:spPr>
        <p:txBody>
          <a:bodyPr>
            <a:normAutofit/>
          </a:bodyPr>
          <a:lstStyle>
            <a:lvl1pPr marL="0" indent="0">
              <a:buFontTx/>
              <a:buNone/>
              <a:defRPr sz="2133"/>
            </a:lvl1pPr>
            <a:lvl2pPr marL="478355" indent="-239178">
              <a:buFont typeface="Arial" panose="020B0604020202020204" pitchFamily="34" charset="0"/>
              <a:buChar char="•"/>
              <a:defRPr sz="2133"/>
            </a:lvl2pPr>
            <a:lvl3pPr marL="1219170" indent="0">
              <a:buFontTx/>
              <a:buNone/>
              <a:defRPr/>
            </a:lvl3pPr>
            <a:lvl4pPr marL="1828754" indent="0">
              <a:buFontTx/>
              <a:buNone/>
              <a:defRPr/>
            </a:lvl4pPr>
            <a:lvl5pPr marL="2438339" indent="0">
              <a:buFontTx/>
              <a:buNone/>
              <a:defRPr/>
            </a:lvl5pPr>
          </a:lstStyle>
          <a:p>
            <a:pPr lvl="0"/>
            <a:r>
              <a:rPr lang="en-US" noProof="0" dirty="0" smtClean="0"/>
              <a:t>Click to edit Master text styles</a:t>
            </a:r>
          </a:p>
          <a:p>
            <a:pPr lvl="1"/>
            <a:r>
              <a:rPr lang="en-US" noProof="0" dirty="0" smtClean="0"/>
              <a:t>Second level</a:t>
            </a:r>
          </a:p>
        </p:txBody>
      </p:sp>
      <p:sp>
        <p:nvSpPr>
          <p:cNvPr id="4" name="Slide Number Placeholder 3"/>
          <p:cNvSpPr>
            <a:spLocks noGrp="1"/>
          </p:cNvSpPr>
          <p:nvPr>
            <p:ph type="sldNum" sz="quarter" idx="10"/>
          </p:nvPr>
        </p:nvSpPr>
        <p:spPr/>
        <p:txBody>
          <a:bodyPr/>
          <a:lstStyle/>
          <a:p>
            <a:pPr algn="r"/>
            <a:fld id="{9B666BC0-80BF-4EE0-ADF0-663793F720C3}" type="slidenum">
              <a:rPr lang="fi-FI" smtClean="0"/>
              <a:pPr algn="r"/>
              <a:t>‹#›</a:t>
            </a:fld>
            <a:endParaRPr lang="fi-FI"/>
          </a:p>
        </p:txBody>
      </p:sp>
    </p:spTree>
    <p:extLst>
      <p:ext uri="{BB962C8B-B14F-4D97-AF65-F5344CB8AC3E}">
        <p14:creationId xmlns:p14="http://schemas.microsoft.com/office/powerpoint/2010/main" val="9152557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ighlight_Boxes_2">
    <p:bg>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0" y="0"/>
            <a:ext cx="1440000" cy="2401053"/>
            <a:chOff x="0" y="0"/>
            <a:chExt cx="1080000" cy="1800790"/>
          </a:xfrm>
        </p:grpSpPr>
        <p:sp>
          <p:nvSpPr>
            <p:cNvPr id="11" name="Suorakulmio 10"/>
            <p:cNvSpPr>
              <a:spLocks noChangeAspect="1"/>
            </p:cNvSpPr>
            <p:nvPr userDrawn="1"/>
          </p:nvSpPr>
          <p:spPr>
            <a:xfrm>
              <a:off x="0" y="0"/>
              <a:ext cx="1080000" cy="1080000"/>
            </a:xfrm>
            <a:prstGeom prst="rect">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sp>
          <p:nvSpPr>
            <p:cNvPr id="12" name="Suorakulmio 11"/>
            <p:cNvSpPr>
              <a:spLocks noChangeAspect="1"/>
            </p:cNvSpPr>
            <p:nvPr userDrawn="1"/>
          </p:nvSpPr>
          <p:spPr>
            <a:xfrm>
              <a:off x="0" y="1080790"/>
              <a:ext cx="720000" cy="720000"/>
            </a:xfrm>
            <a:prstGeom prst="rect">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sp>
          <p:nvSpPr>
            <p:cNvPr id="13" name="Suorakulmio 12"/>
            <p:cNvSpPr>
              <a:spLocks noChangeAspect="1"/>
            </p:cNvSpPr>
            <p:nvPr userDrawn="1"/>
          </p:nvSpPr>
          <p:spPr>
            <a:xfrm>
              <a:off x="720000" y="1080790"/>
              <a:ext cx="360000" cy="360000"/>
            </a:xfrm>
            <a:prstGeom prst="rect">
              <a:avLst/>
            </a:prstGeom>
            <a:solidFill>
              <a:srgbClr val="F5CD2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grpSp>
      <p:sp>
        <p:nvSpPr>
          <p:cNvPr id="16" name="TextBox 7"/>
          <p:cNvSpPr txBox="1"/>
          <p:nvPr userDrawn="1"/>
        </p:nvSpPr>
        <p:spPr>
          <a:xfrm>
            <a:off x="3482347" y="6422406"/>
            <a:ext cx="4267200" cy="297454"/>
          </a:xfrm>
          <a:prstGeom prst="rect">
            <a:avLst/>
          </a:prstGeom>
          <a:noFill/>
        </p:spPr>
        <p:txBody>
          <a:bodyPr wrap="square" rtlCol="0">
            <a:spAutoFit/>
          </a:bodyPr>
          <a:lstStyle/>
          <a:p>
            <a:pPr algn="ctr"/>
            <a:r>
              <a:rPr lang="en-US" sz="1333" b="0" noProof="1" smtClean="0">
                <a:solidFill>
                  <a:srgbClr val="FFFFFF"/>
                </a:solidFill>
                <a:effectLst/>
                <a:latin typeface="Calibri"/>
                <a:cs typeface="Calibri"/>
              </a:rPr>
              <a:t>Teleste Proprietary. All rights reserved.</a:t>
            </a:r>
            <a:endParaRPr lang="en-US" sz="1333" b="0" noProof="1">
              <a:solidFill>
                <a:srgbClr val="FFFFFF"/>
              </a:solidFill>
              <a:latin typeface="Calibri"/>
              <a:cs typeface="Calibri"/>
            </a:endParaRPr>
          </a:p>
        </p:txBody>
      </p:sp>
      <p:sp>
        <p:nvSpPr>
          <p:cNvPr id="17" name="Confidentiality"/>
          <p:cNvSpPr txBox="1"/>
          <p:nvPr userDrawn="1"/>
        </p:nvSpPr>
        <p:spPr>
          <a:xfrm>
            <a:off x="8016214" y="6422406"/>
            <a:ext cx="3086133" cy="297454"/>
          </a:xfrm>
          <a:prstGeom prst="rect">
            <a:avLst/>
          </a:prstGeom>
          <a:noFill/>
        </p:spPr>
        <p:txBody>
          <a:bodyPr wrap="square" rtlCol="0">
            <a:spAutoFit/>
          </a:bodyPr>
          <a:lstStyle/>
          <a:p>
            <a:pPr algn="r"/>
            <a:r>
              <a:rPr lang="en-GB" sz="1333" b="0" noProof="0" smtClean="0">
                <a:solidFill>
                  <a:srgbClr val="FFFFFF"/>
                </a:solidFill>
                <a:effectLst/>
                <a:latin typeface="Calibri"/>
                <a:cs typeface="Calibri"/>
              </a:rPr>
              <a:t>Unclassified</a:t>
            </a:r>
            <a:endParaRPr lang="en-GB" sz="1333" b="0" noProof="0" dirty="0">
              <a:solidFill>
                <a:srgbClr val="FFFFFF"/>
              </a:solidFill>
              <a:latin typeface="Calibri"/>
              <a:cs typeface="Calibri"/>
            </a:endParaRPr>
          </a:p>
        </p:txBody>
      </p:sp>
      <p:pic>
        <p:nvPicPr>
          <p:cNvPr id="10" name="Kuva 6" descr="teleste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418" y="317995"/>
            <a:ext cx="1920212" cy="230685"/>
          </a:xfrm>
          <a:prstGeom prst="rect">
            <a:avLst/>
          </a:prstGeom>
        </p:spPr>
      </p:pic>
      <p:sp>
        <p:nvSpPr>
          <p:cNvPr id="22" name="Content Placeholder 2"/>
          <p:cNvSpPr>
            <a:spLocks noGrp="1"/>
          </p:cNvSpPr>
          <p:nvPr userDrawn="1">
            <p:ph idx="1" hasCustomPrompt="1"/>
          </p:nvPr>
        </p:nvSpPr>
        <p:spPr>
          <a:xfrm>
            <a:off x="4271797" y="1316765"/>
            <a:ext cx="2304256" cy="2304256"/>
          </a:xfrm>
          <a:solidFill>
            <a:schemeClr val="accent2"/>
          </a:solidFill>
          <a:ln>
            <a:noFill/>
          </a:ln>
        </p:spPr>
        <p:txBody>
          <a:bodyPr anchor="ctr"/>
          <a:lstStyle>
            <a:lvl1pPr marL="0" indent="0" algn="ctr">
              <a:buFontTx/>
              <a:buNone/>
              <a:defRPr b="1">
                <a:solidFill>
                  <a:schemeClr val="bg1"/>
                </a:solidFill>
              </a:defRPr>
            </a:lvl1pPr>
            <a:lvl2pPr marL="683383" indent="0">
              <a:buFontTx/>
              <a:buNone/>
              <a:defRPr/>
            </a:lvl2pPr>
            <a:lvl3pPr marL="1219170" indent="0">
              <a:buFontTx/>
              <a:buNone/>
              <a:defRPr/>
            </a:lvl3pPr>
            <a:lvl4pPr marL="1828754" indent="0">
              <a:buFontTx/>
              <a:buNone/>
              <a:defRPr/>
            </a:lvl4pPr>
            <a:lvl5pPr marL="2438339" indent="0">
              <a:buFontTx/>
              <a:buNone/>
              <a:defRPr/>
            </a:lvl5pPr>
          </a:lstStyle>
          <a:p>
            <a:pPr lvl="0"/>
            <a:r>
              <a:rPr lang="en-US" noProof="0" dirty="0" smtClean="0"/>
              <a:t>Click to edit Master text styles</a:t>
            </a:r>
            <a:endParaRPr lang="en-GB" noProof="0" dirty="0"/>
          </a:p>
        </p:txBody>
      </p:sp>
      <p:sp>
        <p:nvSpPr>
          <p:cNvPr id="23" name="Content Placeholder 2"/>
          <p:cNvSpPr>
            <a:spLocks noGrp="1"/>
          </p:cNvSpPr>
          <p:nvPr userDrawn="1">
            <p:ph idx="10" hasCustomPrompt="1"/>
          </p:nvPr>
        </p:nvSpPr>
        <p:spPr>
          <a:xfrm>
            <a:off x="6816080" y="1316765"/>
            <a:ext cx="2304256" cy="2304256"/>
          </a:xfrm>
          <a:solidFill>
            <a:schemeClr val="accent2"/>
          </a:solidFill>
          <a:ln>
            <a:noFill/>
          </a:ln>
        </p:spPr>
        <p:txBody>
          <a:bodyPr anchor="ctr"/>
          <a:lstStyle>
            <a:lvl1pPr marL="0" indent="0" algn="ctr">
              <a:buFontTx/>
              <a:buNone/>
              <a:defRPr b="1">
                <a:solidFill>
                  <a:schemeClr val="bg1"/>
                </a:solidFill>
              </a:defRPr>
            </a:lvl1pPr>
            <a:lvl2pPr marL="683383" indent="0">
              <a:buFontTx/>
              <a:buNone/>
              <a:defRPr/>
            </a:lvl2pPr>
            <a:lvl3pPr marL="1219170" indent="0">
              <a:buFontTx/>
              <a:buNone/>
              <a:defRPr/>
            </a:lvl3pPr>
            <a:lvl4pPr marL="1828754" indent="0">
              <a:buFontTx/>
              <a:buNone/>
              <a:defRPr/>
            </a:lvl4pPr>
            <a:lvl5pPr marL="2438339" indent="0">
              <a:buFontTx/>
              <a:buNone/>
              <a:defRPr/>
            </a:lvl5pPr>
          </a:lstStyle>
          <a:p>
            <a:pPr lvl="0"/>
            <a:r>
              <a:rPr lang="en-US" noProof="0" dirty="0" smtClean="0"/>
              <a:t>Click to edit Master text styles</a:t>
            </a:r>
            <a:endParaRPr lang="en-GB" noProof="0" dirty="0"/>
          </a:p>
        </p:txBody>
      </p:sp>
      <p:sp>
        <p:nvSpPr>
          <p:cNvPr id="24" name="Content Placeholder 2"/>
          <p:cNvSpPr>
            <a:spLocks noGrp="1"/>
          </p:cNvSpPr>
          <p:nvPr userDrawn="1">
            <p:ph idx="11" hasCustomPrompt="1"/>
          </p:nvPr>
        </p:nvSpPr>
        <p:spPr>
          <a:xfrm>
            <a:off x="9360363" y="1316765"/>
            <a:ext cx="2304256" cy="2304256"/>
          </a:xfrm>
          <a:solidFill>
            <a:schemeClr val="accent3"/>
          </a:solidFill>
          <a:ln>
            <a:noFill/>
          </a:ln>
        </p:spPr>
        <p:txBody>
          <a:bodyPr anchor="ctr"/>
          <a:lstStyle>
            <a:lvl1pPr marL="0" indent="0" algn="ctr">
              <a:buFontTx/>
              <a:buNone/>
              <a:defRPr b="1">
                <a:solidFill>
                  <a:schemeClr val="bg1"/>
                </a:solidFill>
              </a:defRPr>
            </a:lvl1pPr>
            <a:lvl2pPr marL="683383" indent="0">
              <a:buFontTx/>
              <a:buNone/>
              <a:defRPr/>
            </a:lvl2pPr>
            <a:lvl3pPr marL="1219170" indent="0">
              <a:buFontTx/>
              <a:buNone/>
              <a:defRPr/>
            </a:lvl3pPr>
            <a:lvl4pPr marL="1828754" indent="0">
              <a:buFontTx/>
              <a:buNone/>
              <a:defRPr/>
            </a:lvl4pPr>
            <a:lvl5pPr marL="2438339" indent="0">
              <a:buFontTx/>
              <a:buNone/>
              <a:defRPr/>
            </a:lvl5pPr>
          </a:lstStyle>
          <a:p>
            <a:pPr lvl="0"/>
            <a:r>
              <a:rPr lang="en-US" noProof="0" dirty="0" smtClean="0"/>
              <a:t>Click to edit Master text styles</a:t>
            </a:r>
            <a:endParaRPr lang="en-GB" noProof="0" dirty="0"/>
          </a:p>
        </p:txBody>
      </p:sp>
      <p:sp>
        <p:nvSpPr>
          <p:cNvPr id="25" name="Content Placeholder 2"/>
          <p:cNvSpPr>
            <a:spLocks noGrp="1"/>
          </p:cNvSpPr>
          <p:nvPr userDrawn="1">
            <p:ph idx="12" hasCustomPrompt="1"/>
          </p:nvPr>
        </p:nvSpPr>
        <p:spPr>
          <a:xfrm>
            <a:off x="4271797" y="3813043"/>
            <a:ext cx="2304256" cy="2304256"/>
          </a:xfrm>
          <a:solidFill>
            <a:schemeClr val="accent6"/>
          </a:solidFill>
          <a:ln>
            <a:noFill/>
          </a:ln>
        </p:spPr>
        <p:txBody>
          <a:bodyPr anchor="ctr"/>
          <a:lstStyle>
            <a:lvl1pPr marL="0" indent="0" algn="ctr">
              <a:buFontTx/>
              <a:buNone/>
              <a:defRPr b="1">
                <a:solidFill>
                  <a:schemeClr val="bg1"/>
                </a:solidFill>
              </a:defRPr>
            </a:lvl1pPr>
            <a:lvl2pPr marL="683383" indent="0">
              <a:buFontTx/>
              <a:buNone/>
              <a:defRPr/>
            </a:lvl2pPr>
            <a:lvl3pPr marL="1219170" indent="0">
              <a:buFontTx/>
              <a:buNone/>
              <a:defRPr/>
            </a:lvl3pPr>
            <a:lvl4pPr marL="1828754" indent="0">
              <a:buFontTx/>
              <a:buNone/>
              <a:defRPr/>
            </a:lvl4pPr>
            <a:lvl5pPr marL="2438339" indent="0">
              <a:buFontTx/>
              <a:buNone/>
              <a:defRPr/>
            </a:lvl5pPr>
          </a:lstStyle>
          <a:p>
            <a:pPr lvl="0"/>
            <a:r>
              <a:rPr lang="en-US" noProof="0" dirty="0" smtClean="0"/>
              <a:t>Click to edit Master text styles</a:t>
            </a:r>
            <a:endParaRPr lang="en-GB" noProof="0" dirty="0"/>
          </a:p>
        </p:txBody>
      </p:sp>
      <p:sp>
        <p:nvSpPr>
          <p:cNvPr id="26" name="Content Placeholder 2"/>
          <p:cNvSpPr>
            <a:spLocks noGrp="1"/>
          </p:cNvSpPr>
          <p:nvPr userDrawn="1">
            <p:ph idx="13" hasCustomPrompt="1"/>
          </p:nvPr>
        </p:nvSpPr>
        <p:spPr>
          <a:xfrm>
            <a:off x="6816080" y="3813043"/>
            <a:ext cx="2304256" cy="2304256"/>
          </a:xfrm>
          <a:solidFill>
            <a:schemeClr val="accent6"/>
          </a:solidFill>
          <a:ln>
            <a:noFill/>
          </a:ln>
        </p:spPr>
        <p:txBody>
          <a:bodyPr anchor="ctr"/>
          <a:lstStyle>
            <a:lvl1pPr marL="0" indent="0" algn="ctr">
              <a:buFontTx/>
              <a:buNone/>
              <a:defRPr b="1">
                <a:solidFill>
                  <a:schemeClr val="bg1"/>
                </a:solidFill>
              </a:defRPr>
            </a:lvl1pPr>
            <a:lvl2pPr marL="683383" indent="0">
              <a:buFontTx/>
              <a:buNone/>
              <a:defRPr/>
            </a:lvl2pPr>
            <a:lvl3pPr marL="1219170" indent="0">
              <a:buFontTx/>
              <a:buNone/>
              <a:defRPr/>
            </a:lvl3pPr>
            <a:lvl4pPr marL="1828754" indent="0">
              <a:buFontTx/>
              <a:buNone/>
              <a:defRPr/>
            </a:lvl4pPr>
            <a:lvl5pPr marL="2438339" indent="0">
              <a:buFontTx/>
              <a:buNone/>
              <a:defRPr/>
            </a:lvl5pPr>
          </a:lstStyle>
          <a:p>
            <a:pPr lvl="0"/>
            <a:r>
              <a:rPr lang="en-US" noProof="0" dirty="0" smtClean="0"/>
              <a:t>Click to edit Master text styles</a:t>
            </a:r>
            <a:endParaRPr lang="en-GB" noProof="0" dirty="0"/>
          </a:p>
        </p:txBody>
      </p:sp>
      <p:sp>
        <p:nvSpPr>
          <p:cNvPr id="27" name="Content Placeholder 2"/>
          <p:cNvSpPr>
            <a:spLocks noGrp="1"/>
          </p:cNvSpPr>
          <p:nvPr userDrawn="1">
            <p:ph idx="14" hasCustomPrompt="1"/>
          </p:nvPr>
        </p:nvSpPr>
        <p:spPr>
          <a:xfrm>
            <a:off x="9360363" y="3813043"/>
            <a:ext cx="2304256" cy="2304256"/>
          </a:xfrm>
          <a:solidFill>
            <a:schemeClr val="accent1"/>
          </a:solidFill>
          <a:ln>
            <a:noFill/>
          </a:ln>
        </p:spPr>
        <p:txBody>
          <a:bodyPr anchor="ctr"/>
          <a:lstStyle>
            <a:lvl1pPr marL="0" indent="0" algn="ctr">
              <a:buFontTx/>
              <a:buNone/>
              <a:defRPr b="1">
                <a:solidFill>
                  <a:schemeClr val="bg1"/>
                </a:solidFill>
              </a:defRPr>
            </a:lvl1pPr>
            <a:lvl2pPr marL="683383" indent="0">
              <a:buFontTx/>
              <a:buNone/>
              <a:defRPr/>
            </a:lvl2pPr>
            <a:lvl3pPr marL="1219170" indent="0">
              <a:buFontTx/>
              <a:buNone/>
              <a:defRPr/>
            </a:lvl3pPr>
            <a:lvl4pPr marL="1828754" indent="0">
              <a:buFontTx/>
              <a:buNone/>
              <a:defRPr/>
            </a:lvl4pPr>
            <a:lvl5pPr marL="2438339" indent="0">
              <a:buFontTx/>
              <a:buNone/>
              <a:defRPr/>
            </a:lvl5pPr>
          </a:lstStyle>
          <a:p>
            <a:pPr lvl="0"/>
            <a:r>
              <a:rPr lang="en-US" noProof="0" dirty="0" smtClean="0"/>
              <a:t>Click to edit Master text styles</a:t>
            </a:r>
            <a:endParaRPr lang="en-GB" noProof="0" dirty="0"/>
          </a:p>
        </p:txBody>
      </p:sp>
    </p:spTree>
    <p:extLst>
      <p:ext uri="{BB962C8B-B14F-4D97-AF65-F5344CB8AC3E}">
        <p14:creationId xmlns:p14="http://schemas.microsoft.com/office/powerpoint/2010/main" val="1621764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userDrawn="1"/>
        </p:nvGrpSpPr>
        <p:grpSpPr>
          <a:xfrm>
            <a:off x="0" y="0"/>
            <a:ext cx="1440000" cy="2401053"/>
            <a:chOff x="0" y="0"/>
            <a:chExt cx="1080000" cy="1800790"/>
          </a:xfrm>
        </p:grpSpPr>
        <p:sp>
          <p:nvSpPr>
            <p:cNvPr id="11" name="Suorakulmio 10"/>
            <p:cNvSpPr>
              <a:spLocks noChangeAspect="1"/>
            </p:cNvSpPr>
            <p:nvPr userDrawn="1"/>
          </p:nvSpPr>
          <p:spPr>
            <a:xfrm>
              <a:off x="0" y="0"/>
              <a:ext cx="1080000" cy="1080000"/>
            </a:xfrm>
            <a:prstGeom prst="rect">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sp>
          <p:nvSpPr>
            <p:cNvPr id="12" name="Suorakulmio 11"/>
            <p:cNvSpPr>
              <a:spLocks noChangeAspect="1"/>
            </p:cNvSpPr>
            <p:nvPr userDrawn="1"/>
          </p:nvSpPr>
          <p:spPr>
            <a:xfrm>
              <a:off x="0" y="1080790"/>
              <a:ext cx="720000" cy="720000"/>
            </a:xfrm>
            <a:prstGeom prst="rect">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sp>
          <p:nvSpPr>
            <p:cNvPr id="13" name="Suorakulmio 12"/>
            <p:cNvSpPr>
              <a:spLocks noChangeAspect="1"/>
            </p:cNvSpPr>
            <p:nvPr userDrawn="1"/>
          </p:nvSpPr>
          <p:spPr>
            <a:xfrm>
              <a:off x="720000" y="1080790"/>
              <a:ext cx="360000" cy="360000"/>
            </a:xfrm>
            <a:prstGeom prst="rect">
              <a:avLst/>
            </a:prstGeom>
            <a:solidFill>
              <a:srgbClr val="F5CD2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grpSp>
      <p:sp>
        <p:nvSpPr>
          <p:cNvPr id="16" name="TextBox 7"/>
          <p:cNvSpPr txBox="1"/>
          <p:nvPr userDrawn="1"/>
        </p:nvSpPr>
        <p:spPr>
          <a:xfrm>
            <a:off x="3482347" y="6422406"/>
            <a:ext cx="4267200" cy="297454"/>
          </a:xfrm>
          <a:prstGeom prst="rect">
            <a:avLst/>
          </a:prstGeom>
          <a:noFill/>
        </p:spPr>
        <p:txBody>
          <a:bodyPr wrap="square" rtlCol="0">
            <a:spAutoFit/>
          </a:bodyPr>
          <a:lstStyle/>
          <a:p>
            <a:pPr algn="ctr"/>
            <a:r>
              <a:rPr lang="en-US" sz="1333" b="0" noProof="1" smtClean="0">
                <a:solidFill>
                  <a:srgbClr val="FFFFFF"/>
                </a:solidFill>
                <a:effectLst/>
                <a:latin typeface="Calibri"/>
                <a:cs typeface="Calibri"/>
              </a:rPr>
              <a:t>Teleste Proprietary. All rights reserved.</a:t>
            </a:r>
            <a:endParaRPr lang="en-US" sz="1333" b="0" noProof="1">
              <a:solidFill>
                <a:srgbClr val="FFFFFF"/>
              </a:solidFill>
              <a:latin typeface="Calibri"/>
              <a:cs typeface="Calibri"/>
            </a:endParaRPr>
          </a:p>
        </p:txBody>
      </p:sp>
      <p:sp>
        <p:nvSpPr>
          <p:cNvPr id="17" name="Confidentiality"/>
          <p:cNvSpPr txBox="1"/>
          <p:nvPr userDrawn="1"/>
        </p:nvSpPr>
        <p:spPr>
          <a:xfrm>
            <a:off x="8016214" y="6422406"/>
            <a:ext cx="3086133" cy="297454"/>
          </a:xfrm>
          <a:prstGeom prst="rect">
            <a:avLst/>
          </a:prstGeom>
          <a:noFill/>
        </p:spPr>
        <p:txBody>
          <a:bodyPr wrap="square" rtlCol="0">
            <a:spAutoFit/>
          </a:bodyPr>
          <a:lstStyle/>
          <a:p>
            <a:pPr algn="r"/>
            <a:r>
              <a:rPr lang="en-GB" sz="1333" b="0" noProof="0" smtClean="0">
                <a:solidFill>
                  <a:srgbClr val="FFFFFF"/>
                </a:solidFill>
                <a:effectLst/>
                <a:latin typeface="Calibri"/>
                <a:cs typeface="Calibri"/>
              </a:rPr>
              <a:t>Unclassified</a:t>
            </a:r>
            <a:endParaRPr lang="en-GB" sz="1333" b="0" noProof="0" dirty="0">
              <a:solidFill>
                <a:srgbClr val="FFFFFF"/>
              </a:solidFill>
              <a:latin typeface="Calibri"/>
              <a:cs typeface="Calibri"/>
            </a:endParaRPr>
          </a:p>
        </p:txBody>
      </p:sp>
      <p:sp>
        <p:nvSpPr>
          <p:cNvPr id="22" name="Title 1"/>
          <p:cNvSpPr>
            <a:spLocks noGrp="1"/>
          </p:cNvSpPr>
          <p:nvPr userDrawn="1">
            <p:ph type="title"/>
          </p:nvPr>
        </p:nvSpPr>
        <p:spPr>
          <a:xfrm>
            <a:off x="2831638" y="1412776"/>
            <a:ext cx="7104789" cy="3907552"/>
          </a:xfrm>
        </p:spPr>
        <p:txBody>
          <a:bodyPr anchor="t" anchorCtr="0">
            <a:noAutofit/>
          </a:bodyPr>
          <a:lstStyle>
            <a:lvl1pPr algn="l">
              <a:defRPr sz="8000" b="1" cap="none" baseline="0">
                <a:solidFill>
                  <a:schemeClr val="bg1"/>
                </a:solidFill>
              </a:defRPr>
            </a:lvl1pPr>
          </a:lstStyle>
          <a:p>
            <a:r>
              <a:rPr lang="en-US" noProof="0" dirty="0" smtClean="0"/>
              <a:t>Click to edit Master title style</a:t>
            </a:r>
            <a:endParaRPr lang="en-GB" noProof="0" dirty="0"/>
          </a:p>
        </p:txBody>
      </p:sp>
      <p:pic>
        <p:nvPicPr>
          <p:cNvPr id="10" name="Kuva 6" descr="teleste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418" y="317995"/>
            <a:ext cx="1920212" cy="230685"/>
          </a:xfrm>
          <a:prstGeom prst="rect">
            <a:avLst/>
          </a:prstGeom>
        </p:spPr>
      </p:pic>
    </p:spTree>
    <p:extLst>
      <p:ext uri="{BB962C8B-B14F-4D97-AF65-F5344CB8AC3E}">
        <p14:creationId xmlns:p14="http://schemas.microsoft.com/office/powerpoint/2010/main" val="21924304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3819" y="1412776"/>
            <a:ext cx="7296381" cy="3907552"/>
          </a:xfrm>
        </p:spPr>
        <p:txBody>
          <a:bodyPr anchor="t" anchorCtr="0">
            <a:noAutofit/>
          </a:bodyPr>
          <a:lstStyle>
            <a:lvl1pPr algn="r">
              <a:defRPr sz="8000" b="1" cap="none" baseline="0">
                <a:solidFill>
                  <a:schemeClr val="bg1"/>
                </a:solidFill>
              </a:defRPr>
            </a:lvl1pPr>
          </a:lstStyle>
          <a:p>
            <a:r>
              <a:rPr lang="en-US" noProof="0" dirty="0" smtClean="0"/>
              <a:t>Click to edit Master title style</a:t>
            </a:r>
            <a:endParaRPr lang="en-GB" noProof="0" dirty="0"/>
          </a:p>
        </p:txBody>
      </p:sp>
      <p:grpSp>
        <p:nvGrpSpPr>
          <p:cNvPr id="4" name="Group 3"/>
          <p:cNvGrpSpPr/>
          <p:nvPr userDrawn="1"/>
        </p:nvGrpSpPr>
        <p:grpSpPr>
          <a:xfrm>
            <a:off x="0" y="0"/>
            <a:ext cx="1440000" cy="2401053"/>
            <a:chOff x="0" y="0"/>
            <a:chExt cx="1080000" cy="1800790"/>
          </a:xfrm>
        </p:grpSpPr>
        <p:sp>
          <p:nvSpPr>
            <p:cNvPr id="11" name="Suorakulmio 10"/>
            <p:cNvSpPr>
              <a:spLocks noChangeAspect="1"/>
            </p:cNvSpPr>
            <p:nvPr userDrawn="1"/>
          </p:nvSpPr>
          <p:spPr>
            <a:xfrm>
              <a:off x="0" y="0"/>
              <a:ext cx="1080000" cy="1080000"/>
            </a:xfrm>
            <a:prstGeom prst="rect">
              <a:avLst/>
            </a:prstGeom>
            <a:solidFill>
              <a:srgbClr val="003A5D"/>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sp>
          <p:nvSpPr>
            <p:cNvPr id="12" name="Suorakulmio 11"/>
            <p:cNvSpPr>
              <a:spLocks noChangeAspect="1"/>
            </p:cNvSpPr>
            <p:nvPr userDrawn="1"/>
          </p:nvSpPr>
          <p:spPr>
            <a:xfrm>
              <a:off x="0" y="1080790"/>
              <a:ext cx="720000" cy="720000"/>
            </a:xfrm>
            <a:prstGeom prst="rect">
              <a:avLst/>
            </a:prstGeom>
            <a:solidFill>
              <a:srgbClr val="DE473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sp>
          <p:nvSpPr>
            <p:cNvPr id="13" name="Suorakulmio 12"/>
            <p:cNvSpPr>
              <a:spLocks noChangeAspect="1"/>
            </p:cNvSpPr>
            <p:nvPr userDrawn="1"/>
          </p:nvSpPr>
          <p:spPr>
            <a:xfrm>
              <a:off x="720000" y="1080790"/>
              <a:ext cx="360000" cy="360000"/>
            </a:xfrm>
            <a:prstGeom prst="rect">
              <a:avLst/>
            </a:prstGeom>
            <a:solidFill>
              <a:srgbClr val="F5CD2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400" dirty="0" err="1" smtClean="0"/>
            </a:p>
          </p:txBody>
        </p:sp>
      </p:grpSp>
      <p:sp>
        <p:nvSpPr>
          <p:cNvPr id="16" name="TextBox 7"/>
          <p:cNvSpPr txBox="1"/>
          <p:nvPr userDrawn="1"/>
        </p:nvSpPr>
        <p:spPr>
          <a:xfrm>
            <a:off x="3482347" y="6422406"/>
            <a:ext cx="4267200" cy="297454"/>
          </a:xfrm>
          <a:prstGeom prst="rect">
            <a:avLst/>
          </a:prstGeom>
          <a:noFill/>
        </p:spPr>
        <p:txBody>
          <a:bodyPr wrap="square" rtlCol="0">
            <a:spAutoFit/>
          </a:bodyPr>
          <a:lstStyle/>
          <a:p>
            <a:pPr algn="ctr"/>
            <a:r>
              <a:rPr lang="en-US" sz="1333" b="0" noProof="1" smtClean="0">
                <a:solidFill>
                  <a:srgbClr val="FFFFFF"/>
                </a:solidFill>
                <a:effectLst/>
                <a:latin typeface="Calibri"/>
                <a:cs typeface="Calibri"/>
              </a:rPr>
              <a:t>Teleste Proprietary. All rights reserved.</a:t>
            </a:r>
            <a:endParaRPr lang="en-US" sz="1333" b="0" noProof="1">
              <a:solidFill>
                <a:srgbClr val="FFFFFF"/>
              </a:solidFill>
              <a:latin typeface="Calibri"/>
              <a:cs typeface="Calibri"/>
            </a:endParaRPr>
          </a:p>
        </p:txBody>
      </p:sp>
      <p:sp>
        <p:nvSpPr>
          <p:cNvPr id="17" name="Confidentiality"/>
          <p:cNvSpPr txBox="1"/>
          <p:nvPr userDrawn="1"/>
        </p:nvSpPr>
        <p:spPr>
          <a:xfrm>
            <a:off x="8016214" y="6422406"/>
            <a:ext cx="3086133" cy="297454"/>
          </a:xfrm>
          <a:prstGeom prst="rect">
            <a:avLst/>
          </a:prstGeom>
          <a:noFill/>
        </p:spPr>
        <p:txBody>
          <a:bodyPr wrap="square" rtlCol="0">
            <a:spAutoFit/>
          </a:bodyPr>
          <a:lstStyle/>
          <a:p>
            <a:pPr algn="r"/>
            <a:r>
              <a:rPr lang="en-GB" sz="1333" b="0" noProof="0" smtClean="0">
                <a:solidFill>
                  <a:srgbClr val="FFFFFF"/>
                </a:solidFill>
                <a:effectLst/>
                <a:latin typeface="Calibri"/>
                <a:cs typeface="Calibri"/>
              </a:rPr>
              <a:t>Unclassified</a:t>
            </a:r>
            <a:endParaRPr lang="en-GB" sz="1333" b="0" noProof="0" dirty="0">
              <a:solidFill>
                <a:srgbClr val="FFFFFF"/>
              </a:solidFill>
              <a:latin typeface="Calibri"/>
              <a:cs typeface="Calibri"/>
            </a:endParaRPr>
          </a:p>
        </p:txBody>
      </p:sp>
      <p:pic>
        <p:nvPicPr>
          <p:cNvPr id="10" name="Kuva 6" descr="teleste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418" y="317995"/>
            <a:ext cx="1920212" cy="230685"/>
          </a:xfrm>
          <a:prstGeom prst="rect">
            <a:avLst/>
          </a:prstGeom>
        </p:spPr>
      </p:pic>
    </p:spTree>
    <p:extLst>
      <p:ext uri="{BB962C8B-B14F-4D97-AF65-F5344CB8AC3E}">
        <p14:creationId xmlns:p14="http://schemas.microsoft.com/office/powerpoint/2010/main" val="38766753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644691"/>
            <a:ext cx="11151029" cy="1152128"/>
          </a:xfrm>
        </p:spPr>
        <p:txBody>
          <a:bodyPr/>
          <a:lstStyle>
            <a:lvl1pPr>
              <a:defRPr/>
            </a:lvl1pPr>
          </a:lstStyle>
          <a:p>
            <a:r>
              <a:rPr lang="en-US" noProof="0" dirty="0" smtClean="0"/>
              <a:t>Click to edit Master title style</a:t>
            </a:r>
            <a:endParaRPr lang="en-GB" noProof="0" dirty="0"/>
          </a:p>
        </p:txBody>
      </p:sp>
      <p:sp>
        <p:nvSpPr>
          <p:cNvPr id="3" name="Content Placeholder 2"/>
          <p:cNvSpPr>
            <a:spLocks noGrp="1"/>
          </p:cNvSpPr>
          <p:nvPr>
            <p:ph idx="1"/>
          </p:nvPr>
        </p:nvSpPr>
        <p:spPr>
          <a:xfrm>
            <a:off x="609600" y="1796819"/>
            <a:ext cx="11151029" cy="4416491"/>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4" name="Slide Number Placeholder 3"/>
          <p:cNvSpPr>
            <a:spLocks noGrp="1"/>
          </p:cNvSpPr>
          <p:nvPr>
            <p:ph type="sldNum" sz="quarter" idx="10"/>
          </p:nvPr>
        </p:nvSpPr>
        <p:spPr>
          <a:noFill/>
        </p:spPr>
        <p:txBody>
          <a:bodyPr wrap="square" rtlCol="0">
            <a:spAutoFit/>
          </a:bodyPr>
          <a:lstStyle>
            <a:lvl1pPr>
              <a:defRPr lang="fi-FI" smtClean="0"/>
            </a:lvl1pPr>
          </a:lstStyle>
          <a:p>
            <a:pPr algn="r"/>
            <a:fld id="{9B666BC0-80BF-4EE0-ADF0-663793F720C3}" type="slidenum">
              <a:rPr lang="fi-FI" smtClean="0"/>
              <a:pPr algn="r"/>
              <a:t>‹#›</a:t>
            </a:fld>
            <a:endParaRPr lang="fi-FI"/>
          </a:p>
        </p:txBody>
      </p:sp>
    </p:spTree>
    <p:extLst>
      <p:ext uri="{BB962C8B-B14F-4D97-AF65-F5344CB8AC3E}">
        <p14:creationId xmlns:p14="http://schemas.microsoft.com/office/powerpoint/2010/main" val="35470931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Bullet Text">
    <p:spTree>
      <p:nvGrpSpPr>
        <p:cNvPr id="1" name=""/>
        <p:cNvGrpSpPr/>
        <p:nvPr/>
      </p:nvGrpSpPr>
      <p:grpSpPr>
        <a:xfrm>
          <a:off x="0" y="0"/>
          <a:ext cx="0" cy="0"/>
          <a:chOff x="0" y="0"/>
          <a:chExt cx="0" cy="0"/>
        </a:xfrm>
      </p:grpSpPr>
      <p:sp>
        <p:nvSpPr>
          <p:cNvPr id="5" name="Content Placeholder 2"/>
          <p:cNvSpPr>
            <a:spLocks noGrp="1"/>
          </p:cNvSpPr>
          <p:nvPr>
            <p:ph idx="11" hasCustomPrompt="1"/>
          </p:nvPr>
        </p:nvSpPr>
        <p:spPr>
          <a:xfrm>
            <a:off x="5135893" y="1796819"/>
            <a:ext cx="7056107" cy="4416491"/>
          </a:xfrm>
          <a:solidFill>
            <a:schemeClr val="accent1">
              <a:lumMod val="60000"/>
              <a:lumOff val="40000"/>
            </a:schemeClr>
          </a:solidFill>
        </p:spPr>
        <p:txBody>
          <a:bodyPr/>
          <a:lstStyle/>
          <a:p>
            <a:pPr lvl="0"/>
            <a:r>
              <a:rPr lang="en-GB" noProof="0" dirty="0" smtClean="0"/>
              <a:t>Click to add image / object</a:t>
            </a:r>
            <a:endParaRPr lang="en-GB" noProof="0" dirty="0"/>
          </a:p>
        </p:txBody>
      </p:sp>
      <p:sp>
        <p:nvSpPr>
          <p:cNvPr id="2" name="Title 1"/>
          <p:cNvSpPr>
            <a:spLocks noGrp="1"/>
          </p:cNvSpPr>
          <p:nvPr>
            <p:ph type="title"/>
          </p:nvPr>
        </p:nvSpPr>
        <p:spPr>
          <a:xfrm>
            <a:off x="609600" y="644691"/>
            <a:ext cx="11151029" cy="1152128"/>
          </a:xfrm>
        </p:spPr>
        <p:txBody>
          <a:bodyPr/>
          <a:lstStyle>
            <a:lvl1pPr>
              <a:defRPr/>
            </a:lvl1pPr>
          </a:lstStyle>
          <a:p>
            <a:r>
              <a:rPr lang="en-US" noProof="0" dirty="0" smtClean="0"/>
              <a:t>Click to edit Master title style</a:t>
            </a:r>
            <a:endParaRPr lang="en-GB" noProof="0" dirty="0"/>
          </a:p>
        </p:txBody>
      </p:sp>
      <p:sp>
        <p:nvSpPr>
          <p:cNvPr id="3" name="Content Placeholder 2"/>
          <p:cNvSpPr>
            <a:spLocks noGrp="1"/>
          </p:cNvSpPr>
          <p:nvPr>
            <p:ph idx="1"/>
          </p:nvPr>
        </p:nvSpPr>
        <p:spPr>
          <a:xfrm>
            <a:off x="609600" y="1796819"/>
            <a:ext cx="4526293" cy="4416491"/>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4" name="Slide Number Placeholder 3"/>
          <p:cNvSpPr>
            <a:spLocks noGrp="1"/>
          </p:cNvSpPr>
          <p:nvPr>
            <p:ph type="sldNum" sz="quarter" idx="10"/>
          </p:nvPr>
        </p:nvSpPr>
        <p:spPr>
          <a:noFill/>
        </p:spPr>
        <p:txBody>
          <a:bodyPr wrap="square" rtlCol="0">
            <a:spAutoFit/>
          </a:bodyPr>
          <a:lstStyle>
            <a:lvl1pPr>
              <a:defRPr lang="fi-FI" smtClean="0"/>
            </a:lvl1pPr>
          </a:lstStyle>
          <a:p>
            <a:pPr algn="r"/>
            <a:fld id="{9B666BC0-80BF-4EE0-ADF0-663793F720C3}" type="slidenum">
              <a:rPr lang="fi-FI" smtClean="0"/>
              <a:pPr algn="r"/>
              <a:t>‹#›</a:t>
            </a:fld>
            <a:endParaRPr lang="fi-FI"/>
          </a:p>
        </p:txBody>
      </p:sp>
    </p:spTree>
    <p:extLst>
      <p:ext uri="{BB962C8B-B14F-4D97-AF65-F5344CB8AC3E}">
        <p14:creationId xmlns:p14="http://schemas.microsoft.com/office/powerpoint/2010/main" val="742341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Bullet Text">
    <p:spTree>
      <p:nvGrpSpPr>
        <p:cNvPr id="1" name=""/>
        <p:cNvGrpSpPr/>
        <p:nvPr/>
      </p:nvGrpSpPr>
      <p:grpSpPr>
        <a:xfrm>
          <a:off x="0" y="0"/>
          <a:ext cx="0" cy="0"/>
          <a:chOff x="0" y="0"/>
          <a:chExt cx="0" cy="0"/>
        </a:xfrm>
      </p:grpSpPr>
      <p:sp>
        <p:nvSpPr>
          <p:cNvPr id="5" name="Content Placeholder 2"/>
          <p:cNvSpPr>
            <a:spLocks noGrp="1"/>
          </p:cNvSpPr>
          <p:nvPr>
            <p:ph idx="11" hasCustomPrompt="1"/>
          </p:nvPr>
        </p:nvSpPr>
        <p:spPr>
          <a:xfrm>
            <a:off x="6864085" y="1796819"/>
            <a:ext cx="5327915" cy="4416491"/>
          </a:xfrm>
          <a:solidFill>
            <a:schemeClr val="accent1">
              <a:lumMod val="60000"/>
              <a:lumOff val="40000"/>
            </a:schemeClr>
          </a:solidFill>
        </p:spPr>
        <p:txBody>
          <a:bodyPr/>
          <a:lstStyle/>
          <a:p>
            <a:pPr lvl="0"/>
            <a:r>
              <a:rPr lang="en-GB" noProof="0" dirty="0" smtClean="0"/>
              <a:t>Click to add image / object</a:t>
            </a:r>
            <a:endParaRPr lang="en-GB" noProof="0" dirty="0"/>
          </a:p>
        </p:txBody>
      </p:sp>
      <p:sp>
        <p:nvSpPr>
          <p:cNvPr id="2" name="Title 1"/>
          <p:cNvSpPr>
            <a:spLocks noGrp="1"/>
          </p:cNvSpPr>
          <p:nvPr>
            <p:ph type="title"/>
          </p:nvPr>
        </p:nvSpPr>
        <p:spPr>
          <a:xfrm>
            <a:off x="609600" y="644691"/>
            <a:ext cx="11151029" cy="1152128"/>
          </a:xfrm>
        </p:spPr>
        <p:txBody>
          <a:bodyPr/>
          <a:lstStyle>
            <a:lvl1pPr>
              <a:defRPr/>
            </a:lvl1pPr>
          </a:lstStyle>
          <a:p>
            <a:r>
              <a:rPr lang="en-US" noProof="0" dirty="0" smtClean="0"/>
              <a:t>Click to edit Master title style</a:t>
            </a:r>
            <a:endParaRPr lang="en-GB" noProof="0" dirty="0"/>
          </a:p>
        </p:txBody>
      </p:sp>
      <p:sp>
        <p:nvSpPr>
          <p:cNvPr id="3" name="Content Placeholder 2"/>
          <p:cNvSpPr>
            <a:spLocks noGrp="1"/>
          </p:cNvSpPr>
          <p:nvPr>
            <p:ph idx="1"/>
          </p:nvPr>
        </p:nvSpPr>
        <p:spPr>
          <a:xfrm>
            <a:off x="609600" y="1796819"/>
            <a:ext cx="6254485" cy="4416491"/>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4" name="Slide Number Placeholder 3"/>
          <p:cNvSpPr>
            <a:spLocks noGrp="1"/>
          </p:cNvSpPr>
          <p:nvPr>
            <p:ph type="sldNum" sz="quarter" idx="10"/>
          </p:nvPr>
        </p:nvSpPr>
        <p:spPr>
          <a:noFill/>
        </p:spPr>
        <p:txBody>
          <a:bodyPr wrap="square" rtlCol="0">
            <a:spAutoFit/>
          </a:bodyPr>
          <a:lstStyle>
            <a:lvl1pPr>
              <a:defRPr lang="fi-FI" smtClean="0"/>
            </a:lvl1pPr>
          </a:lstStyle>
          <a:p>
            <a:pPr algn="r"/>
            <a:fld id="{9B666BC0-80BF-4EE0-ADF0-663793F720C3}" type="slidenum">
              <a:rPr lang="fi-FI" smtClean="0"/>
              <a:pPr algn="r"/>
              <a:t>‹#›</a:t>
            </a:fld>
            <a:endParaRPr lang="fi-FI"/>
          </a:p>
        </p:txBody>
      </p:sp>
    </p:spTree>
    <p:extLst>
      <p:ext uri="{BB962C8B-B14F-4D97-AF65-F5344CB8AC3E}">
        <p14:creationId xmlns:p14="http://schemas.microsoft.com/office/powerpoint/2010/main" val="14556080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Bulle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44691"/>
            <a:ext cx="11151029" cy="1152128"/>
          </a:xfrm>
        </p:spPr>
        <p:txBody>
          <a:bodyPr/>
          <a:lstStyle>
            <a:lvl1pPr>
              <a:defRPr>
                <a:solidFill>
                  <a:schemeClr val="bg1"/>
                </a:solidFill>
              </a:defRPr>
            </a:lvl1pPr>
          </a:lstStyle>
          <a:p>
            <a:r>
              <a:rPr lang="en-US" noProof="0" dirty="0" smtClean="0"/>
              <a:t>Click to edit Master title style</a:t>
            </a:r>
            <a:endParaRPr lang="en-GB" noProof="0" dirty="0"/>
          </a:p>
        </p:txBody>
      </p:sp>
      <p:sp>
        <p:nvSpPr>
          <p:cNvPr id="3" name="Content Placeholder 2"/>
          <p:cNvSpPr>
            <a:spLocks noGrp="1"/>
          </p:cNvSpPr>
          <p:nvPr>
            <p:ph idx="1"/>
          </p:nvPr>
        </p:nvSpPr>
        <p:spPr>
          <a:xfrm>
            <a:off x="7102805" y="1796819"/>
            <a:ext cx="4657824" cy="4416491"/>
          </a:xfrm>
          <a:solidFill>
            <a:srgbClr val="FFFFFF">
              <a:alpha val="64706"/>
            </a:srgbClr>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4" name="Slide Number Placeholder 3"/>
          <p:cNvSpPr>
            <a:spLocks noGrp="1"/>
          </p:cNvSpPr>
          <p:nvPr>
            <p:ph type="sldNum" sz="quarter" idx="10"/>
          </p:nvPr>
        </p:nvSpPr>
        <p:spPr>
          <a:xfrm>
            <a:off x="11102347" y="6422405"/>
            <a:ext cx="526752" cy="297454"/>
          </a:xfrm>
          <a:noFill/>
        </p:spPr>
        <p:txBody>
          <a:bodyPr wrap="square" rtlCol="0">
            <a:spAutoFit/>
          </a:bodyPr>
          <a:lstStyle>
            <a:lvl1pPr>
              <a:defRPr lang="fi-FI" smtClean="0">
                <a:solidFill>
                  <a:srgbClr val="FFFFFF"/>
                </a:solidFill>
              </a:defRPr>
            </a:lvl1pPr>
          </a:lstStyle>
          <a:p>
            <a:pPr algn="r"/>
            <a:fld id="{9B666BC0-80BF-4EE0-ADF0-663793F720C3}" type="slidenum">
              <a:rPr lang="uk-UA" smtClean="0"/>
              <a:pPr algn="r"/>
              <a:t>‹#›</a:t>
            </a:fld>
            <a:endParaRPr lang="uk-UA" dirty="0"/>
          </a:p>
        </p:txBody>
      </p:sp>
      <p:sp>
        <p:nvSpPr>
          <p:cNvPr id="6" name="TextBox 7"/>
          <p:cNvSpPr txBox="1"/>
          <p:nvPr userDrawn="1"/>
        </p:nvSpPr>
        <p:spPr>
          <a:xfrm>
            <a:off x="3482347" y="6422406"/>
            <a:ext cx="4267200" cy="297454"/>
          </a:xfrm>
          <a:prstGeom prst="rect">
            <a:avLst/>
          </a:prstGeom>
          <a:noFill/>
        </p:spPr>
        <p:txBody>
          <a:bodyPr wrap="square" rtlCol="0">
            <a:spAutoFit/>
          </a:bodyPr>
          <a:lstStyle/>
          <a:p>
            <a:pPr algn="ctr"/>
            <a:r>
              <a:rPr lang="en-US" sz="1333" b="0" noProof="1" smtClean="0">
                <a:solidFill>
                  <a:srgbClr val="FFFFFF"/>
                </a:solidFill>
                <a:effectLst/>
                <a:latin typeface="Calibri"/>
                <a:cs typeface="Calibri"/>
              </a:rPr>
              <a:t>Teleste Proprietary. All rights reserved.</a:t>
            </a:r>
            <a:endParaRPr lang="en-US" sz="1333" b="0" noProof="1">
              <a:solidFill>
                <a:srgbClr val="FFFFFF"/>
              </a:solidFill>
              <a:latin typeface="Calibri"/>
              <a:cs typeface="Calibri"/>
            </a:endParaRPr>
          </a:p>
        </p:txBody>
      </p:sp>
      <p:sp>
        <p:nvSpPr>
          <p:cNvPr id="7" name="Confidentiality"/>
          <p:cNvSpPr txBox="1"/>
          <p:nvPr userDrawn="1"/>
        </p:nvSpPr>
        <p:spPr>
          <a:xfrm>
            <a:off x="8016214" y="6422406"/>
            <a:ext cx="3086133" cy="297454"/>
          </a:xfrm>
          <a:prstGeom prst="rect">
            <a:avLst/>
          </a:prstGeom>
          <a:noFill/>
        </p:spPr>
        <p:txBody>
          <a:bodyPr wrap="square" rtlCol="0">
            <a:spAutoFit/>
          </a:bodyPr>
          <a:lstStyle/>
          <a:p>
            <a:pPr algn="r"/>
            <a:r>
              <a:rPr lang="en-GB" sz="1333" b="0" noProof="0" smtClean="0">
                <a:solidFill>
                  <a:srgbClr val="FFFFFF"/>
                </a:solidFill>
                <a:effectLst/>
                <a:latin typeface="Calibri"/>
                <a:cs typeface="Calibri"/>
              </a:rPr>
              <a:t>Unclassified</a:t>
            </a:r>
            <a:endParaRPr lang="en-GB" sz="1333" b="0" noProof="0" dirty="0">
              <a:solidFill>
                <a:srgbClr val="FFFFFF"/>
              </a:solidFill>
              <a:latin typeface="Calibri"/>
              <a:cs typeface="Calibri"/>
            </a:endParaRPr>
          </a:p>
        </p:txBody>
      </p:sp>
      <p:pic>
        <p:nvPicPr>
          <p:cNvPr id="8" name="Kuva 6" descr="teleste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418" y="317995"/>
            <a:ext cx="1920212" cy="230685"/>
          </a:xfrm>
          <a:prstGeom prst="rect">
            <a:avLst/>
          </a:prstGeom>
        </p:spPr>
      </p:pic>
    </p:spTree>
    <p:extLst>
      <p:ext uri="{BB962C8B-B14F-4D97-AF65-F5344CB8AC3E}">
        <p14:creationId xmlns:p14="http://schemas.microsoft.com/office/powerpoint/2010/main" val="25553638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itle and Light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392" y="4101075"/>
            <a:ext cx="7200000" cy="1313325"/>
          </a:xfrm>
        </p:spPr>
        <p:txBody>
          <a:bodyPr anchor="b" anchorCtr="0">
            <a:normAutofit/>
          </a:bodyPr>
          <a:lstStyle>
            <a:lvl1pPr algn="l">
              <a:defRPr sz="3467" b="1" cap="none" baseline="0">
                <a:solidFill>
                  <a:srgbClr val="003A5D"/>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23253" y="5443200"/>
            <a:ext cx="7200000" cy="768000"/>
          </a:xfrm>
        </p:spPr>
        <p:txBody>
          <a:bodyPr anchor="t" anchorCtr="0">
            <a:normAutofit/>
          </a:bodyPr>
          <a:lstStyle>
            <a:lvl1pPr marL="0" indent="0" algn="l">
              <a:spcBef>
                <a:spcPts val="0"/>
              </a:spcBef>
              <a:buNone/>
              <a:defRPr sz="2400" b="0">
                <a:solidFill>
                  <a:srgbClr val="003A5D"/>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noProof="0" smtClean="0"/>
              <a:t>Click to edit Master text styles</a:t>
            </a:r>
          </a:p>
        </p:txBody>
      </p:sp>
      <p:sp>
        <p:nvSpPr>
          <p:cNvPr id="6" name="Slide Number Placeholder 5"/>
          <p:cNvSpPr>
            <a:spLocks noGrp="1"/>
          </p:cNvSpPr>
          <p:nvPr>
            <p:ph type="sldNum" sz="quarter" idx="10"/>
          </p:nvPr>
        </p:nvSpPr>
        <p:spPr/>
        <p:txBody>
          <a:bodyPr/>
          <a:lstStyle>
            <a:lvl1pPr>
              <a:defRPr>
                <a:solidFill>
                  <a:srgbClr val="003A5D"/>
                </a:solidFill>
                <a:latin typeface="Calibri"/>
                <a:cs typeface="Calibri"/>
              </a:defRPr>
            </a:lvl1pPr>
          </a:lstStyle>
          <a:p>
            <a:pPr algn="r"/>
            <a:fld id="{9B666BC0-80BF-4EE0-ADF0-663793F720C3}" type="slidenum">
              <a:rPr lang="fi-FI" smtClean="0"/>
              <a:pPr algn="r"/>
              <a:t>‹#›</a:t>
            </a:fld>
            <a:endParaRPr lang="fi-FI" dirty="0"/>
          </a:p>
        </p:txBody>
      </p:sp>
      <p:sp>
        <p:nvSpPr>
          <p:cNvPr id="11" name="TextBox 7"/>
          <p:cNvSpPr txBox="1"/>
          <p:nvPr userDrawn="1"/>
        </p:nvSpPr>
        <p:spPr>
          <a:xfrm>
            <a:off x="3482347" y="6422406"/>
            <a:ext cx="4267200" cy="297454"/>
          </a:xfrm>
          <a:prstGeom prst="rect">
            <a:avLst/>
          </a:prstGeom>
          <a:noFill/>
        </p:spPr>
        <p:txBody>
          <a:bodyPr wrap="square" rtlCol="0">
            <a:spAutoFit/>
          </a:bodyPr>
          <a:lstStyle/>
          <a:p>
            <a:pPr algn="ctr"/>
            <a:r>
              <a:rPr lang="en-US" sz="1333" b="0" noProof="1" smtClean="0">
                <a:solidFill>
                  <a:schemeClr val="tx2"/>
                </a:solidFill>
                <a:effectLst/>
                <a:latin typeface="Calibri"/>
                <a:cs typeface="Calibri"/>
              </a:rPr>
              <a:t>Teleste Proprietary. All rights reserved.</a:t>
            </a:r>
            <a:endParaRPr lang="en-US" sz="1333" b="0" noProof="1">
              <a:solidFill>
                <a:schemeClr val="tx2"/>
              </a:solidFill>
              <a:latin typeface="Calibri"/>
              <a:cs typeface="Calibri"/>
            </a:endParaRPr>
          </a:p>
        </p:txBody>
      </p:sp>
      <p:sp>
        <p:nvSpPr>
          <p:cNvPr id="12" name="Confidentiality"/>
          <p:cNvSpPr txBox="1"/>
          <p:nvPr userDrawn="1"/>
        </p:nvSpPr>
        <p:spPr>
          <a:xfrm>
            <a:off x="8016214" y="6422406"/>
            <a:ext cx="3086133" cy="297454"/>
          </a:xfrm>
          <a:prstGeom prst="rect">
            <a:avLst/>
          </a:prstGeom>
          <a:noFill/>
        </p:spPr>
        <p:txBody>
          <a:bodyPr wrap="square" rtlCol="0">
            <a:spAutoFit/>
          </a:bodyPr>
          <a:lstStyle/>
          <a:p>
            <a:pPr algn="r"/>
            <a:r>
              <a:rPr lang="en-GB" sz="1333" b="0" noProof="0" smtClean="0">
                <a:solidFill>
                  <a:schemeClr val="tx2"/>
                </a:solidFill>
                <a:effectLst/>
                <a:latin typeface="Calibri"/>
                <a:cs typeface="Calibri"/>
              </a:rPr>
              <a:t>Unclassified</a:t>
            </a:r>
            <a:endParaRPr lang="en-GB" sz="1333" b="0" noProof="0" dirty="0">
              <a:solidFill>
                <a:schemeClr val="tx2"/>
              </a:solidFill>
              <a:latin typeface="Calibri"/>
              <a:cs typeface="Calibri"/>
            </a:endParaRPr>
          </a:p>
        </p:txBody>
      </p:sp>
      <p:pic>
        <p:nvPicPr>
          <p:cNvPr id="8" name="Kuva 9" descr="teleste_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418" y="317995"/>
            <a:ext cx="1920212" cy="230685"/>
          </a:xfrm>
          <a:prstGeom prst="rect">
            <a:avLst/>
          </a:prstGeom>
        </p:spPr>
      </p:pic>
    </p:spTree>
    <p:extLst>
      <p:ext uri="{BB962C8B-B14F-4D97-AF65-F5344CB8AC3E}">
        <p14:creationId xmlns:p14="http://schemas.microsoft.com/office/powerpoint/2010/main" val="4131384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Title and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392" y="4005064"/>
            <a:ext cx="7200800" cy="1409336"/>
          </a:xfrm>
        </p:spPr>
        <p:txBody>
          <a:bodyPr anchor="b" anchorCtr="0">
            <a:normAutofit/>
          </a:bodyPr>
          <a:lstStyle>
            <a:lvl1pPr algn="l">
              <a:defRPr sz="3467" b="1" cap="none" baseline="0">
                <a:solidFill>
                  <a:srgbClr val="FFFFFF"/>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23253" y="5443200"/>
            <a:ext cx="7200000" cy="768000"/>
          </a:xfrm>
        </p:spPr>
        <p:txBody>
          <a:bodyPr anchor="t" anchorCtr="0">
            <a:normAutofit/>
          </a:bodyPr>
          <a:lstStyle>
            <a:lvl1pPr marL="0" indent="0" algn="l">
              <a:spcBef>
                <a:spcPts val="0"/>
              </a:spcBef>
              <a:buNone/>
              <a:defRPr sz="2400" b="0">
                <a:solidFill>
                  <a:srgbClr val="FFFFFF"/>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noProof="0" dirty="0" smtClean="0"/>
              <a:t>Click to edit Master text styles</a:t>
            </a:r>
          </a:p>
        </p:txBody>
      </p:sp>
      <p:sp>
        <p:nvSpPr>
          <p:cNvPr id="6" name="Slide Number Placeholder 5"/>
          <p:cNvSpPr>
            <a:spLocks noGrp="1"/>
          </p:cNvSpPr>
          <p:nvPr>
            <p:ph type="sldNum" sz="quarter" idx="10"/>
          </p:nvPr>
        </p:nvSpPr>
        <p:spPr/>
        <p:txBody>
          <a:bodyPr/>
          <a:lstStyle>
            <a:lvl1pPr>
              <a:defRPr>
                <a:solidFill>
                  <a:srgbClr val="FFFFFF"/>
                </a:solidFill>
                <a:latin typeface="Calibri"/>
                <a:cs typeface="Calibri"/>
              </a:defRPr>
            </a:lvl1pPr>
          </a:lstStyle>
          <a:p>
            <a:pPr algn="r"/>
            <a:fld id="{9B666BC0-80BF-4EE0-ADF0-663793F720C3}" type="slidenum">
              <a:rPr lang="fi-FI" smtClean="0"/>
              <a:pPr algn="r"/>
              <a:t>‹#›</a:t>
            </a:fld>
            <a:endParaRPr lang="fi-FI" dirty="0"/>
          </a:p>
        </p:txBody>
      </p:sp>
      <p:sp>
        <p:nvSpPr>
          <p:cNvPr id="9" name="TextBox 7"/>
          <p:cNvSpPr txBox="1"/>
          <p:nvPr userDrawn="1"/>
        </p:nvSpPr>
        <p:spPr>
          <a:xfrm>
            <a:off x="3482347" y="6422406"/>
            <a:ext cx="4267200" cy="297454"/>
          </a:xfrm>
          <a:prstGeom prst="rect">
            <a:avLst/>
          </a:prstGeom>
          <a:noFill/>
        </p:spPr>
        <p:txBody>
          <a:bodyPr wrap="square" rtlCol="0">
            <a:spAutoFit/>
          </a:bodyPr>
          <a:lstStyle/>
          <a:p>
            <a:pPr algn="ctr"/>
            <a:r>
              <a:rPr lang="en-US" sz="1333" b="0" noProof="1" smtClean="0">
                <a:solidFill>
                  <a:srgbClr val="FFFFFF"/>
                </a:solidFill>
                <a:effectLst/>
                <a:latin typeface="Calibri"/>
                <a:cs typeface="Calibri"/>
              </a:rPr>
              <a:t>Teleste Proprietary. All rights reserved.</a:t>
            </a:r>
            <a:endParaRPr lang="en-US" sz="1333" b="0" noProof="1">
              <a:solidFill>
                <a:srgbClr val="FFFFFF"/>
              </a:solidFill>
              <a:latin typeface="Calibri"/>
              <a:cs typeface="Calibri"/>
            </a:endParaRPr>
          </a:p>
        </p:txBody>
      </p:sp>
      <p:sp>
        <p:nvSpPr>
          <p:cNvPr id="11" name="Confidentiality"/>
          <p:cNvSpPr txBox="1"/>
          <p:nvPr userDrawn="1"/>
        </p:nvSpPr>
        <p:spPr>
          <a:xfrm>
            <a:off x="8016214" y="6422406"/>
            <a:ext cx="3086133" cy="297454"/>
          </a:xfrm>
          <a:prstGeom prst="rect">
            <a:avLst/>
          </a:prstGeom>
          <a:noFill/>
        </p:spPr>
        <p:txBody>
          <a:bodyPr wrap="square" rtlCol="0">
            <a:spAutoFit/>
          </a:bodyPr>
          <a:lstStyle/>
          <a:p>
            <a:pPr algn="r"/>
            <a:r>
              <a:rPr lang="en-GB" sz="1333" b="0" noProof="0" smtClean="0">
                <a:solidFill>
                  <a:srgbClr val="FFFFFF"/>
                </a:solidFill>
                <a:effectLst/>
                <a:latin typeface="Calibri"/>
                <a:cs typeface="Calibri"/>
              </a:rPr>
              <a:t>Unclassified</a:t>
            </a:r>
            <a:endParaRPr lang="en-GB" sz="1333" b="0" noProof="0" dirty="0">
              <a:solidFill>
                <a:srgbClr val="FFFFFF"/>
              </a:solidFill>
              <a:latin typeface="Calibri"/>
              <a:cs typeface="Calibri"/>
            </a:endParaRPr>
          </a:p>
        </p:txBody>
      </p:sp>
      <p:pic>
        <p:nvPicPr>
          <p:cNvPr id="8" name="Kuva 6" descr="teleste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418" y="317995"/>
            <a:ext cx="1920212" cy="230685"/>
          </a:xfrm>
          <a:prstGeom prst="rect">
            <a:avLst/>
          </a:prstGeom>
        </p:spPr>
      </p:pic>
    </p:spTree>
    <p:extLst>
      <p:ext uri="{BB962C8B-B14F-4D97-AF65-F5344CB8AC3E}">
        <p14:creationId xmlns:p14="http://schemas.microsoft.com/office/powerpoint/2010/main" val="37087848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Bullet Tex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09600" y="1797384"/>
            <a:ext cx="5384800" cy="4415925"/>
          </a:xfrm>
        </p:spPr>
        <p:txBody>
          <a:bodyPr>
            <a:normAutofit/>
          </a:bodyPr>
          <a:lstStyle>
            <a:lvl1pPr>
              <a:defRPr sz="2667"/>
            </a:lvl1pPr>
            <a:lvl2pPr>
              <a:defRPr sz="2667"/>
            </a:lvl2pPr>
            <a:lvl3pPr>
              <a:defRPr sz="2400"/>
            </a:lvl3pPr>
            <a:lvl4pPr>
              <a:defRPr sz="2400"/>
            </a:lvl4pPr>
            <a:lvl5pPr>
              <a:defRPr sz="2133"/>
            </a:lvl5pPr>
            <a:lvl6pPr>
              <a:defRPr sz="2400"/>
            </a:lvl6pPr>
            <a:lvl7pPr>
              <a:defRPr sz="2400"/>
            </a:lvl7pPr>
            <a:lvl8pPr>
              <a:defRPr sz="2400"/>
            </a:lvl8pPr>
            <a:lvl9pPr>
              <a:defRPr sz="24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4" name="Content Placeholder 3"/>
          <p:cNvSpPr>
            <a:spLocks noGrp="1"/>
          </p:cNvSpPr>
          <p:nvPr>
            <p:ph sz="half" idx="2"/>
          </p:nvPr>
        </p:nvSpPr>
        <p:spPr>
          <a:xfrm>
            <a:off x="6197600" y="1797384"/>
            <a:ext cx="5384800" cy="4415925"/>
          </a:xfrm>
        </p:spPr>
        <p:txBody>
          <a:bodyPr>
            <a:normAutofit/>
          </a:bodyPr>
          <a:lstStyle>
            <a:lvl1pPr>
              <a:defRPr sz="2667"/>
            </a:lvl1pPr>
            <a:lvl2pPr>
              <a:defRPr sz="2667"/>
            </a:lvl2pPr>
            <a:lvl3pPr>
              <a:defRPr sz="2400"/>
            </a:lvl3pPr>
            <a:lvl4pPr>
              <a:defRPr sz="2400"/>
            </a:lvl4pPr>
            <a:lvl5pPr>
              <a:defRPr sz="2133"/>
            </a:lvl5pPr>
            <a:lvl6pPr>
              <a:defRPr sz="2400"/>
            </a:lvl6pPr>
            <a:lvl7pPr>
              <a:defRPr sz="2400"/>
            </a:lvl7pPr>
            <a:lvl8pPr>
              <a:defRPr sz="2400"/>
            </a:lvl8pPr>
            <a:lvl9pPr>
              <a:defRPr sz="2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Slide Number Placeholder 4"/>
          <p:cNvSpPr>
            <a:spLocks noGrp="1"/>
          </p:cNvSpPr>
          <p:nvPr>
            <p:ph type="sldNum" sz="quarter" idx="10"/>
          </p:nvPr>
        </p:nvSpPr>
        <p:spPr/>
        <p:txBody>
          <a:bodyPr/>
          <a:lstStyle/>
          <a:p>
            <a:pPr algn="r"/>
            <a:fld id="{9B666BC0-80BF-4EE0-ADF0-663793F720C3}" type="slidenum">
              <a:rPr lang="fi-FI" smtClean="0"/>
              <a:pPr algn="r"/>
              <a:t>‹#›</a:t>
            </a:fld>
            <a:endParaRPr lang="fi-FI"/>
          </a:p>
        </p:txBody>
      </p:sp>
    </p:spTree>
    <p:extLst>
      <p:ext uri="{BB962C8B-B14F-4D97-AF65-F5344CB8AC3E}">
        <p14:creationId xmlns:p14="http://schemas.microsoft.com/office/powerpoint/2010/main" val="18416809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609600" y="1765304"/>
            <a:ext cx="11151029" cy="4448005"/>
          </a:xfrm>
        </p:spPr>
        <p:txBody>
          <a:bodyPr/>
          <a:lstStyle>
            <a:lvl1pPr marL="0" indent="0">
              <a:buFontTx/>
              <a:buNone/>
              <a:defRPr/>
            </a:lvl1pPr>
            <a:lvl2pPr marL="478355" indent="0">
              <a:buFontTx/>
              <a:buNone/>
              <a:defRPr/>
            </a:lvl2pPr>
            <a:lvl3pPr marL="954593" indent="0">
              <a:buFontTx/>
              <a:buNone/>
              <a:defRPr/>
            </a:lvl3pPr>
            <a:lvl4pPr marL="1432948" indent="0">
              <a:buFontTx/>
              <a:buNone/>
              <a:defRPr/>
            </a:lvl4pPr>
            <a:lvl5pPr marL="1911303" indent="0">
              <a:buFontTx/>
              <a:buNone/>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4" name="Slide Number Placeholder 3"/>
          <p:cNvSpPr>
            <a:spLocks noGrp="1"/>
          </p:cNvSpPr>
          <p:nvPr>
            <p:ph type="sldNum" sz="quarter" idx="10"/>
          </p:nvPr>
        </p:nvSpPr>
        <p:spPr/>
        <p:txBody>
          <a:bodyPr/>
          <a:lstStyle/>
          <a:p>
            <a:pPr algn="r"/>
            <a:fld id="{9B666BC0-80BF-4EE0-ADF0-663793F720C3}" type="slidenum">
              <a:rPr lang="fi-FI" smtClean="0"/>
              <a:pPr algn="r"/>
              <a:t>‹#›</a:t>
            </a:fld>
            <a:endParaRPr lang="fi-FI"/>
          </a:p>
        </p:txBody>
      </p:sp>
    </p:spTree>
    <p:extLst>
      <p:ext uri="{BB962C8B-B14F-4D97-AF65-F5344CB8AC3E}">
        <p14:creationId xmlns:p14="http://schemas.microsoft.com/office/powerpoint/2010/main" val="21382540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44691"/>
            <a:ext cx="11151029" cy="1120613"/>
          </a:xfrm>
          <a:prstGeom prst="rect">
            <a:avLst/>
          </a:prstGeom>
        </p:spPr>
        <p:txBody>
          <a:bodyPr vert="horz" lIns="91440" tIns="45720" rIns="91440" bIns="45720" rtlCol="0" anchor="t">
            <a:noAutofit/>
          </a:body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09600" y="1765304"/>
            <a:ext cx="11151029" cy="4448005"/>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8" name="TextBox 7"/>
          <p:cNvSpPr txBox="1"/>
          <p:nvPr/>
        </p:nvSpPr>
        <p:spPr>
          <a:xfrm>
            <a:off x="3482347" y="6422406"/>
            <a:ext cx="4267200" cy="297454"/>
          </a:xfrm>
          <a:prstGeom prst="rect">
            <a:avLst/>
          </a:prstGeom>
          <a:noFill/>
        </p:spPr>
        <p:txBody>
          <a:bodyPr wrap="square" rtlCol="0">
            <a:spAutoFit/>
          </a:bodyPr>
          <a:lstStyle/>
          <a:p>
            <a:pPr algn="ctr"/>
            <a:r>
              <a:rPr lang="en-US" sz="1333" b="0" noProof="1" smtClean="0">
                <a:solidFill>
                  <a:srgbClr val="FFFFFF"/>
                </a:solidFill>
                <a:effectLst/>
                <a:latin typeface="Calibri"/>
                <a:cs typeface="Calibri"/>
              </a:rPr>
              <a:t>Teleste Proprietary. All rights reserved.</a:t>
            </a:r>
            <a:endParaRPr lang="en-US" sz="1333" b="0" noProof="1">
              <a:solidFill>
                <a:srgbClr val="FFFFFF"/>
              </a:solidFill>
              <a:latin typeface="Calibri"/>
              <a:cs typeface="Calibri"/>
            </a:endParaRPr>
          </a:p>
        </p:txBody>
      </p:sp>
      <p:sp>
        <p:nvSpPr>
          <p:cNvPr id="6" name="Confidentiality"/>
          <p:cNvSpPr txBox="1"/>
          <p:nvPr/>
        </p:nvSpPr>
        <p:spPr>
          <a:xfrm>
            <a:off x="8016214" y="6422406"/>
            <a:ext cx="3086133" cy="297454"/>
          </a:xfrm>
          <a:prstGeom prst="rect">
            <a:avLst/>
          </a:prstGeom>
          <a:noFill/>
        </p:spPr>
        <p:txBody>
          <a:bodyPr wrap="square" rtlCol="0">
            <a:spAutoFit/>
          </a:bodyPr>
          <a:lstStyle/>
          <a:p>
            <a:pPr algn="r"/>
            <a:r>
              <a:rPr lang="en-GB" sz="1333" b="0" noProof="0" smtClean="0">
                <a:solidFill>
                  <a:srgbClr val="FFFFFF"/>
                </a:solidFill>
                <a:effectLst/>
                <a:latin typeface="Calibri"/>
                <a:cs typeface="Calibri"/>
              </a:rPr>
              <a:t>Unclassified</a:t>
            </a:r>
            <a:endParaRPr lang="en-GB" sz="1333" b="0" noProof="0" dirty="0">
              <a:solidFill>
                <a:srgbClr val="FFFFFF"/>
              </a:solidFill>
              <a:latin typeface="Calibri"/>
              <a:cs typeface="Calibri"/>
            </a:endParaRPr>
          </a:p>
        </p:txBody>
      </p:sp>
      <p:sp>
        <p:nvSpPr>
          <p:cNvPr id="5" name="Slide Number Placeholder 4"/>
          <p:cNvSpPr>
            <a:spLocks noGrp="1"/>
          </p:cNvSpPr>
          <p:nvPr>
            <p:ph type="sldNum" sz="quarter" idx="4"/>
          </p:nvPr>
        </p:nvSpPr>
        <p:spPr>
          <a:xfrm>
            <a:off x="11102347" y="6422405"/>
            <a:ext cx="526752" cy="297454"/>
          </a:xfrm>
          <a:prstGeom prst="rect">
            <a:avLst/>
          </a:prstGeom>
          <a:noFill/>
        </p:spPr>
        <p:txBody>
          <a:bodyPr wrap="square" rtlCol="0">
            <a:spAutoFit/>
          </a:bodyPr>
          <a:lstStyle>
            <a:lvl1pPr>
              <a:defRPr lang="en-GB" sz="1333" b="0" smtClean="0">
                <a:solidFill>
                  <a:srgbClr val="FFFFFF"/>
                </a:solidFill>
                <a:effectLst/>
                <a:latin typeface="Calibri"/>
                <a:cs typeface="Calibri"/>
              </a:defRPr>
            </a:lvl1pPr>
          </a:lstStyle>
          <a:p>
            <a:pPr algn="r"/>
            <a:fld id="{9B666BC0-80BF-4EE0-ADF0-663793F720C3}" type="slidenum">
              <a:rPr lang="fi-FI" smtClean="0"/>
              <a:pPr algn="r"/>
              <a:t>‹#›</a:t>
            </a:fld>
            <a:endParaRPr lang="fi-FI" dirty="0"/>
          </a:p>
        </p:txBody>
      </p:sp>
      <p:pic>
        <p:nvPicPr>
          <p:cNvPr id="9" name="Kuva 6" descr="teleste_white.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40418" y="317995"/>
            <a:ext cx="1920212" cy="230685"/>
          </a:xfrm>
          <a:prstGeom prst="rect">
            <a:avLst/>
          </a:prstGeom>
        </p:spPr>
      </p:pic>
    </p:spTree>
    <p:extLst>
      <p:ext uri="{BB962C8B-B14F-4D97-AF65-F5344CB8AC3E}">
        <p14:creationId xmlns:p14="http://schemas.microsoft.com/office/powerpoint/2010/main" val="2394780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ftr="0" dt="0"/>
  <p:txStyles>
    <p:titleStyle>
      <a:lvl1pPr algn="l" defTabSz="1219170" rtl="0" eaLnBrk="1" latinLnBrk="0" hangingPunct="1">
        <a:spcBef>
          <a:spcPct val="0"/>
        </a:spcBef>
        <a:buNone/>
        <a:defRPr sz="3467" b="1" i="0" kern="1200" baseline="0">
          <a:solidFill>
            <a:schemeClr val="bg1"/>
          </a:solidFill>
          <a:latin typeface="Calibri"/>
          <a:ea typeface="+mj-ea"/>
          <a:cs typeface="Calibri"/>
        </a:defRPr>
      </a:lvl1pPr>
    </p:titleStyle>
    <p:bodyStyle>
      <a:lvl1pPr marL="244794" indent="-244794" algn="l" defTabSz="1219170" rtl="0" eaLnBrk="1" latinLnBrk="0" hangingPunct="1">
        <a:spcBef>
          <a:spcPts val="32"/>
        </a:spcBef>
        <a:buFont typeface="Arial" pitchFamily="34" charset="0"/>
        <a:buChar char="•"/>
        <a:defRPr sz="2667" b="0" kern="1200">
          <a:solidFill>
            <a:schemeClr val="bg1"/>
          </a:solidFill>
          <a:latin typeface="Calibri"/>
          <a:ea typeface="+mn-ea"/>
          <a:cs typeface="Calibri"/>
        </a:defRPr>
      </a:lvl1pPr>
      <a:lvl2pPr marL="475188" indent="-235194" algn="l" defTabSz="1219170" rtl="0" eaLnBrk="1" latinLnBrk="0" hangingPunct="1">
        <a:spcBef>
          <a:spcPct val="20000"/>
        </a:spcBef>
        <a:buFont typeface="Arial" pitchFamily="34" charset="0"/>
        <a:buChar char="•"/>
        <a:defRPr sz="2667" b="0" kern="1200">
          <a:solidFill>
            <a:schemeClr val="bg1"/>
          </a:solidFill>
          <a:latin typeface="Calibri"/>
          <a:ea typeface="+mn-ea"/>
          <a:cs typeface="Calibri"/>
        </a:defRPr>
      </a:lvl2pPr>
      <a:lvl3pPr marL="719982" indent="-244794" algn="l" defTabSz="1219170" rtl="0" eaLnBrk="1" latinLnBrk="0" hangingPunct="1">
        <a:spcBef>
          <a:spcPct val="20000"/>
        </a:spcBef>
        <a:buFont typeface="Arial" pitchFamily="34" charset="0"/>
        <a:buChar char="•"/>
        <a:defRPr sz="2400" b="0" kern="1200">
          <a:solidFill>
            <a:schemeClr val="bg1"/>
          </a:solidFill>
          <a:latin typeface="Calibri"/>
          <a:ea typeface="+mn-ea"/>
          <a:cs typeface="Calibri"/>
        </a:defRPr>
      </a:lvl3pPr>
      <a:lvl4pPr marL="950376" indent="-235194" algn="l" defTabSz="1219170" rtl="0" eaLnBrk="1" latinLnBrk="0" hangingPunct="1">
        <a:spcBef>
          <a:spcPct val="20000"/>
        </a:spcBef>
        <a:buFont typeface="Arial" pitchFamily="34" charset="0"/>
        <a:buChar char="•"/>
        <a:defRPr sz="2400" b="0" kern="1200">
          <a:solidFill>
            <a:schemeClr val="bg1"/>
          </a:solidFill>
          <a:latin typeface="Calibri"/>
          <a:ea typeface="+mn-ea"/>
          <a:cs typeface="Calibri"/>
        </a:defRPr>
      </a:lvl4pPr>
      <a:lvl5pPr marL="1199970" indent="-244794" algn="l" defTabSz="1219170" rtl="0" eaLnBrk="1" latinLnBrk="0" hangingPunct="1">
        <a:spcBef>
          <a:spcPts val="512"/>
        </a:spcBef>
        <a:buFont typeface="Arial" pitchFamily="34" charset="0"/>
        <a:buChar char="•"/>
        <a:defRPr sz="2133" b="0" kern="1200">
          <a:solidFill>
            <a:schemeClr val="bg1"/>
          </a:solidFill>
          <a:latin typeface="Calibri"/>
          <a:ea typeface="+mn-ea"/>
          <a:cs typeface="Calibri"/>
        </a:defRPr>
      </a:lvl5pPr>
      <a:lvl6pPr marL="3352716" indent="-304792" algn="l" defTabSz="1219170"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64677" y="1412776"/>
            <a:ext cx="7595524" cy="3907552"/>
          </a:xfrm>
        </p:spPr>
        <p:txBody>
          <a:bodyPr/>
          <a:lstStyle/>
          <a:p>
            <a:r>
              <a:rPr lang="fi-FI" sz="4800" dirty="0"/>
              <a:t/>
            </a:r>
            <a:br>
              <a:rPr lang="fi-FI" sz="4800" dirty="0"/>
            </a:br>
            <a:r>
              <a:rPr lang="fi-FI" sz="4800" dirty="0"/>
              <a:t>Extended Spectrum </a:t>
            </a:r>
            <a:r>
              <a:rPr lang="fi-FI" sz="4800" dirty="0" smtClean="0"/>
              <a:t>DOCSIS</a:t>
            </a:r>
            <a:r>
              <a:rPr lang="fi-FI" sz="4800" dirty="0"/>
              <a:t>®</a:t>
            </a:r>
            <a:r>
              <a:rPr lang="fi-FI" sz="4800" dirty="0"/>
              <a:t/>
            </a:r>
            <a:br>
              <a:rPr lang="fi-FI" sz="4800" dirty="0"/>
            </a:br>
            <a:r>
              <a:rPr lang="fi-FI" sz="2800" dirty="0" smtClean="0"/>
              <a:t>A Much Different RF Spectrum Upgrade</a:t>
            </a:r>
            <a:r>
              <a:rPr lang="fi-FI" sz="4800" dirty="0" smtClean="0"/>
              <a:t/>
            </a:r>
            <a:br>
              <a:rPr lang="fi-FI" sz="4800" dirty="0" smtClean="0"/>
            </a:br>
            <a:r>
              <a:rPr lang="fi-FI" sz="4800" dirty="0" smtClean="0"/>
              <a:t/>
            </a:r>
            <a:br>
              <a:rPr lang="fi-FI" sz="4800" dirty="0" smtClean="0"/>
            </a:br>
            <a:r>
              <a:rPr lang="fi-FI" sz="3733" dirty="0" smtClean="0"/>
              <a:t>September </a:t>
            </a:r>
            <a:r>
              <a:rPr lang="fi-FI" sz="3733" dirty="0" smtClean="0"/>
              <a:t>2020</a:t>
            </a:r>
            <a:endParaRPr lang="en-US" sz="3733" dirty="0"/>
          </a:p>
        </p:txBody>
      </p:sp>
      <p:sp>
        <p:nvSpPr>
          <p:cNvPr id="3" name="Subtitle 2"/>
          <p:cNvSpPr>
            <a:spLocks noGrp="1"/>
          </p:cNvSpPr>
          <p:nvPr>
            <p:ph type="subTitle" idx="4294967295"/>
          </p:nvPr>
        </p:nvSpPr>
        <p:spPr>
          <a:xfrm>
            <a:off x="1" y="4083052"/>
            <a:ext cx="8496300" cy="1375833"/>
          </a:xfrm>
        </p:spPr>
        <p:txBody>
          <a:bodyPr>
            <a:normAutofit/>
          </a:bodyPr>
          <a:lstStyle/>
          <a:p>
            <a:endParaRPr lang="fi-FI" dirty="0" smtClean="0"/>
          </a:p>
          <a:p>
            <a:endParaRPr lang="fi-FI" dirty="0"/>
          </a:p>
        </p:txBody>
      </p:sp>
    </p:spTree>
    <p:extLst>
      <p:ext uri="{BB962C8B-B14F-4D97-AF65-F5344CB8AC3E}">
        <p14:creationId xmlns:p14="http://schemas.microsoft.com/office/powerpoint/2010/main" val="1496224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Future of </a:t>
            </a:r>
            <a:r>
              <a:rPr lang="fi-FI" dirty="0"/>
              <a:t>C</a:t>
            </a:r>
            <a:r>
              <a:rPr lang="fi-FI" dirty="0" smtClean="0"/>
              <a:t>oax </a:t>
            </a:r>
            <a:r>
              <a:rPr lang="fi-FI" dirty="0"/>
              <a:t>C</a:t>
            </a:r>
            <a:r>
              <a:rPr lang="fi-FI" dirty="0" smtClean="0"/>
              <a:t>able </a:t>
            </a:r>
            <a:endParaRPr lang="en-US" dirty="0"/>
          </a:p>
        </p:txBody>
      </p:sp>
      <p:sp>
        <p:nvSpPr>
          <p:cNvPr id="5" name="Content Placeholder 4"/>
          <p:cNvSpPr>
            <a:spLocks noGrp="1"/>
          </p:cNvSpPr>
          <p:nvPr>
            <p:ph idx="1"/>
          </p:nvPr>
        </p:nvSpPr>
        <p:spPr>
          <a:xfrm>
            <a:off x="362712" y="1673676"/>
            <a:ext cx="5672328" cy="4584136"/>
          </a:xfrm>
        </p:spPr>
        <p:txBody>
          <a:bodyPr>
            <a:normAutofit/>
          </a:bodyPr>
          <a:lstStyle/>
          <a:p>
            <a:r>
              <a:rPr lang="en-US" dirty="0" smtClean="0"/>
              <a:t>There is a long lifetime for existing coaxial network.</a:t>
            </a:r>
            <a:endParaRPr lang="en-US" dirty="0"/>
          </a:p>
          <a:p>
            <a:r>
              <a:rPr lang="en-US" dirty="0" smtClean="0"/>
              <a:t>DOCSIS 4.0 specification is defining the next steps</a:t>
            </a:r>
          </a:p>
          <a:p>
            <a:r>
              <a:rPr lang="en-US" dirty="0" smtClean="0"/>
              <a:t>There are several ideas for the next 10…20 years, how to meet requirements of increasing capacity</a:t>
            </a:r>
          </a:p>
          <a:p>
            <a:r>
              <a:rPr lang="en-US" dirty="0" smtClean="0"/>
              <a:t>Even 25…35 Gbps (DS+US)  is possible to reach </a:t>
            </a:r>
            <a:endParaRPr lang="en-US" dirty="0"/>
          </a:p>
        </p:txBody>
      </p:sp>
      <p:sp>
        <p:nvSpPr>
          <p:cNvPr id="3" name="Slide Number Placeholder 2"/>
          <p:cNvSpPr>
            <a:spLocks noGrp="1"/>
          </p:cNvSpPr>
          <p:nvPr>
            <p:ph type="sldNum" sz="quarter" idx="10"/>
          </p:nvPr>
        </p:nvSpPr>
        <p:spPr/>
        <p:txBody>
          <a:bodyPr/>
          <a:lstStyle/>
          <a:p>
            <a:pPr algn="r" defTabSz="1219170"/>
            <a:fld id="{9B666BC0-80BF-4EE0-ADF0-663793F720C3}" type="slidenum">
              <a:rPr lang="fi-FI"/>
              <a:pPr algn="r" defTabSz="1219170"/>
              <a:t>2</a:t>
            </a:fld>
            <a:endParaRPr lang="fi-FI"/>
          </a:p>
        </p:txBody>
      </p:sp>
      <p:sp>
        <p:nvSpPr>
          <p:cNvPr id="7" name="Oval 6"/>
          <p:cNvSpPr/>
          <p:nvPr/>
        </p:nvSpPr>
        <p:spPr>
          <a:xfrm>
            <a:off x="8367484" y="1852032"/>
            <a:ext cx="1468896" cy="1571753"/>
          </a:xfrm>
          <a:prstGeom prst="ellipse">
            <a:avLst/>
          </a:prstGeom>
          <a:solidFill>
            <a:schemeClr val="accent1"/>
          </a:solidFill>
          <a:ln w="19050"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US" sz="4800" dirty="0" err="1">
              <a:solidFill>
                <a:srgbClr val="FFFFFF"/>
              </a:solidFill>
              <a:latin typeface="Calibri"/>
            </a:endParaRPr>
          </a:p>
        </p:txBody>
      </p:sp>
      <p:sp>
        <p:nvSpPr>
          <p:cNvPr id="8" name="TextBox 7"/>
          <p:cNvSpPr txBox="1"/>
          <p:nvPr/>
        </p:nvSpPr>
        <p:spPr>
          <a:xfrm>
            <a:off x="6240907" y="1673676"/>
            <a:ext cx="1627488" cy="784830"/>
          </a:xfrm>
          <a:prstGeom prst="rect">
            <a:avLst/>
          </a:prstGeom>
          <a:noFill/>
        </p:spPr>
        <p:txBody>
          <a:bodyPr wrap="square" rtlCol="0">
            <a:spAutoFit/>
          </a:bodyPr>
          <a:lstStyle/>
          <a:p>
            <a:pPr defTabSz="1219170"/>
            <a:r>
              <a:rPr lang="fi-FI" dirty="0">
                <a:solidFill>
                  <a:srgbClr val="FFFFFF"/>
                </a:solidFill>
                <a:latin typeface="Calibri"/>
              </a:rPr>
              <a:t>DOCSIS 4.0</a:t>
            </a:r>
          </a:p>
          <a:p>
            <a:pPr marL="609585" lvl="1" defTabSz="1219170"/>
            <a:r>
              <a:rPr lang="fi-FI" sz="900" dirty="0">
                <a:solidFill>
                  <a:srgbClr val="FFFFFF"/>
                </a:solidFill>
                <a:latin typeface="Calibri"/>
              </a:rPr>
              <a:t>FDX</a:t>
            </a:r>
          </a:p>
          <a:p>
            <a:pPr marL="609585" lvl="1" defTabSz="1219170"/>
            <a:r>
              <a:rPr lang="fi-FI" sz="900" dirty="0">
                <a:solidFill>
                  <a:srgbClr val="FFFFFF"/>
                </a:solidFill>
                <a:latin typeface="Calibri"/>
              </a:rPr>
              <a:t>1.8 GHz ESD</a:t>
            </a:r>
          </a:p>
          <a:p>
            <a:pPr marL="609585" lvl="1" defTabSz="1219170"/>
            <a:r>
              <a:rPr lang="fi-FI" sz="900" dirty="0">
                <a:solidFill>
                  <a:srgbClr val="FFFFFF"/>
                </a:solidFill>
                <a:latin typeface="Calibri"/>
              </a:rPr>
              <a:t>Ultra </a:t>
            </a:r>
            <a:r>
              <a:rPr lang="fi-FI" sz="900" dirty="0" err="1">
                <a:solidFill>
                  <a:srgbClr val="FFFFFF"/>
                </a:solidFill>
                <a:latin typeface="Calibri"/>
              </a:rPr>
              <a:t>High</a:t>
            </a:r>
            <a:r>
              <a:rPr lang="fi-FI" sz="900" dirty="0">
                <a:solidFill>
                  <a:srgbClr val="FFFFFF"/>
                </a:solidFill>
                <a:latin typeface="Calibri"/>
              </a:rPr>
              <a:t> </a:t>
            </a:r>
            <a:r>
              <a:rPr lang="fi-FI" sz="900" dirty="0" err="1">
                <a:solidFill>
                  <a:srgbClr val="FFFFFF"/>
                </a:solidFill>
                <a:latin typeface="Calibri"/>
              </a:rPr>
              <a:t>Split</a:t>
            </a:r>
            <a:endParaRPr lang="en-US" sz="900" dirty="0" err="1">
              <a:solidFill>
                <a:srgbClr val="FFFFFF"/>
              </a:solidFill>
              <a:latin typeface="Calibri"/>
            </a:endParaRPr>
          </a:p>
        </p:txBody>
      </p:sp>
      <p:sp>
        <p:nvSpPr>
          <p:cNvPr id="9" name="TextBox 8"/>
          <p:cNvSpPr txBox="1"/>
          <p:nvPr/>
        </p:nvSpPr>
        <p:spPr>
          <a:xfrm>
            <a:off x="10425226" y="1690990"/>
            <a:ext cx="1041888" cy="338554"/>
          </a:xfrm>
          <a:prstGeom prst="rect">
            <a:avLst/>
          </a:prstGeom>
          <a:noFill/>
        </p:spPr>
        <p:txBody>
          <a:bodyPr wrap="none" rtlCol="0">
            <a:spAutoFit/>
          </a:bodyPr>
          <a:lstStyle/>
          <a:p>
            <a:pPr defTabSz="1219170"/>
            <a:r>
              <a:rPr lang="fi-FI" sz="1600" dirty="0">
                <a:solidFill>
                  <a:srgbClr val="FFFFFF"/>
                </a:solidFill>
                <a:latin typeface="Calibri"/>
              </a:rPr>
              <a:t>3 GHz ESD</a:t>
            </a:r>
            <a:endParaRPr lang="en-US" sz="1600" dirty="0" err="1">
              <a:solidFill>
                <a:srgbClr val="FFFFFF"/>
              </a:solidFill>
              <a:latin typeface="Calibri"/>
            </a:endParaRPr>
          </a:p>
        </p:txBody>
      </p:sp>
      <p:sp>
        <p:nvSpPr>
          <p:cNvPr id="10" name="TextBox 9"/>
          <p:cNvSpPr txBox="1"/>
          <p:nvPr/>
        </p:nvSpPr>
        <p:spPr>
          <a:xfrm>
            <a:off x="10727100" y="2954532"/>
            <a:ext cx="1194686" cy="338554"/>
          </a:xfrm>
          <a:prstGeom prst="rect">
            <a:avLst/>
          </a:prstGeom>
          <a:noFill/>
        </p:spPr>
        <p:txBody>
          <a:bodyPr wrap="none" rtlCol="0">
            <a:spAutoFit/>
          </a:bodyPr>
          <a:lstStyle/>
          <a:p>
            <a:pPr defTabSz="1219170"/>
            <a:r>
              <a:rPr lang="fi-FI" sz="1600" dirty="0">
                <a:solidFill>
                  <a:srgbClr val="FFFFFF"/>
                </a:solidFill>
                <a:latin typeface="Calibri"/>
              </a:rPr>
              <a:t>3 GHz + FDX</a:t>
            </a:r>
            <a:endParaRPr lang="en-US" sz="1600" dirty="0" err="1">
              <a:solidFill>
                <a:srgbClr val="FFFFFF"/>
              </a:solidFill>
              <a:latin typeface="Calibri"/>
            </a:endParaRPr>
          </a:p>
        </p:txBody>
      </p:sp>
      <p:sp>
        <p:nvSpPr>
          <p:cNvPr id="11" name="TextBox 10"/>
          <p:cNvSpPr txBox="1"/>
          <p:nvPr/>
        </p:nvSpPr>
        <p:spPr>
          <a:xfrm>
            <a:off x="7276991" y="3618972"/>
            <a:ext cx="1635694" cy="738664"/>
          </a:xfrm>
          <a:prstGeom prst="rect">
            <a:avLst/>
          </a:prstGeom>
          <a:noFill/>
        </p:spPr>
        <p:txBody>
          <a:bodyPr wrap="square" rtlCol="0">
            <a:spAutoFit/>
          </a:bodyPr>
          <a:lstStyle/>
          <a:p>
            <a:pPr defTabSz="1219170"/>
            <a:r>
              <a:rPr lang="fi-FI" sz="1400" dirty="0">
                <a:solidFill>
                  <a:srgbClr val="FFFFFF"/>
                </a:solidFill>
                <a:latin typeface="Calibri"/>
              </a:rPr>
              <a:t>Soft FDX</a:t>
            </a:r>
          </a:p>
          <a:p>
            <a:pPr marL="609585" lvl="1" defTabSz="1219170"/>
            <a:r>
              <a:rPr lang="fi-FI" sz="1400" dirty="0" err="1">
                <a:solidFill>
                  <a:srgbClr val="FFFFFF"/>
                </a:solidFill>
                <a:latin typeface="Calibri"/>
              </a:rPr>
              <a:t>Static</a:t>
            </a:r>
            <a:endParaRPr lang="fi-FI" sz="1400" dirty="0">
              <a:solidFill>
                <a:srgbClr val="FFFFFF"/>
              </a:solidFill>
              <a:latin typeface="Calibri"/>
            </a:endParaRPr>
          </a:p>
          <a:p>
            <a:pPr marL="609585" lvl="1" defTabSz="1219170"/>
            <a:r>
              <a:rPr lang="fi-FI" sz="1400" dirty="0" err="1">
                <a:solidFill>
                  <a:srgbClr val="FFFFFF"/>
                </a:solidFill>
                <a:latin typeface="Calibri"/>
              </a:rPr>
              <a:t>Dynamic</a:t>
            </a:r>
            <a:endParaRPr lang="en-US" sz="1400" dirty="0" err="1">
              <a:solidFill>
                <a:srgbClr val="FFFFFF"/>
              </a:solidFill>
              <a:latin typeface="Calibri"/>
            </a:endParaRPr>
          </a:p>
        </p:txBody>
      </p:sp>
      <p:sp>
        <p:nvSpPr>
          <p:cNvPr id="12" name="TextBox 11"/>
          <p:cNvSpPr txBox="1"/>
          <p:nvPr/>
        </p:nvSpPr>
        <p:spPr>
          <a:xfrm>
            <a:off x="6478154" y="2959561"/>
            <a:ext cx="1300484" cy="338554"/>
          </a:xfrm>
          <a:prstGeom prst="rect">
            <a:avLst/>
          </a:prstGeom>
          <a:noFill/>
        </p:spPr>
        <p:txBody>
          <a:bodyPr wrap="none" rtlCol="0">
            <a:spAutoFit/>
          </a:bodyPr>
          <a:lstStyle/>
          <a:p>
            <a:pPr defTabSz="1219170"/>
            <a:r>
              <a:rPr lang="fi-FI" sz="1600" dirty="0">
                <a:solidFill>
                  <a:srgbClr val="FFFFFF"/>
                </a:solidFill>
                <a:latin typeface="Calibri"/>
              </a:rPr>
              <a:t>FDX </a:t>
            </a:r>
            <a:r>
              <a:rPr lang="fi-FI" sz="1600" dirty="0" err="1">
                <a:solidFill>
                  <a:srgbClr val="FFFFFF"/>
                </a:solidFill>
                <a:latin typeface="Calibri"/>
              </a:rPr>
              <a:t>amplifier</a:t>
            </a:r>
            <a:endParaRPr lang="en-US" sz="1600" dirty="0" err="1">
              <a:solidFill>
                <a:srgbClr val="FFFFFF"/>
              </a:solidFill>
              <a:latin typeface="Calibri"/>
            </a:endParaRPr>
          </a:p>
        </p:txBody>
      </p:sp>
      <p:cxnSp>
        <p:nvCxnSpPr>
          <p:cNvPr id="13" name="Straight Arrow Connector 12"/>
          <p:cNvCxnSpPr>
            <a:stCxn id="10" idx="1"/>
          </p:cNvCxnSpPr>
          <p:nvPr/>
        </p:nvCxnSpPr>
        <p:spPr>
          <a:xfrm flipH="1" flipV="1">
            <a:off x="9882584" y="2966770"/>
            <a:ext cx="844516" cy="15703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836380" y="1968482"/>
            <a:ext cx="812584" cy="39075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190125" y="3310200"/>
            <a:ext cx="394329" cy="48009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601104" y="2897096"/>
            <a:ext cx="720178" cy="7999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868395" y="2248178"/>
            <a:ext cx="452886" cy="2159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stretch>
            <a:fillRect/>
          </a:stretch>
        </p:blipFill>
        <p:spPr>
          <a:xfrm>
            <a:off x="8836297" y="1988413"/>
            <a:ext cx="634480" cy="475752"/>
          </a:xfrm>
          <a:prstGeom prst="rect">
            <a:avLst/>
          </a:prstGeom>
        </p:spPr>
      </p:pic>
      <p:sp>
        <p:nvSpPr>
          <p:cNvPr id="19" name="TextBox 18"/>
          <p:cNvSpPr txBox="1"/>
          <p:nvPr/>
        </p:nvSpPr>
        <p:spPr>
          <a:xfrm>
            <a:off x="9659057" y="3888363"/>
            <a:ext cx="816249" cy="338554"/>
          </a:xfrm>
          <a:prstGeom prst="rect">
            <a:avLst/>
          </a:prstGeom>
          <a:noFill/>
        </p:spPr>
        <p:txBody>
          <a:bodyPr wrap="none" rtlCol="0">
            <a:spAutoFit/>
          </a:bodyPr>
          <a:lstStyle/>
          <a:p>
            <a:pPr defTabSz="1219170"/>
            <a:r>
              <a:rPr lang="fi-FI" sz="1600" dirty="0">
                <a:solidFill>
                  <a:srgbClr val="FFFFFF"/>
                </a:solidFill>
                <a:latin typeface="Calibri"/>
              </a:rPr>
              <a:t>6 GHz ?</a:t>
            </a:r>
            <a:endParaRPr lang="en-US" sz="1600" dirty="0" err="1">
              <a:solidFill>
                <a:srgbClr val="FFFFFF"/>
              </a:solidFill>
              <a:latin typeface="Calibri"/>
            </a:endParaRPr>
          </a:p>
        </p:txBody>
      </p:sp>
      <p:cxnSp>
        <p:nvCxnSpPr>
          <p:cNvPr id="20" name="Straight Arrow Connector 19"/>
          <p:cNvCxnSpPr/>
          <p:nvPr/>
        </p:nvCxnSpPr>
        <p:spPr>
          <a:xfrm flipH="1" flipV="1">
            <a:off x="9573052" y="3310200"/>
            <a:ext cx="270464" cy="60395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573351" y="2550836"/>
            <a:ext cx="560515" cy="369332"/>
          </a:xfrm>
          <a:prstGeom prst="rect">
            <a:avLst/>
          </a:prstGeom>
          <a:noFill/>
        </p:spPr>
        <p:txBody>
          <a:bodyPr wrap="square" rtlCol="0">
            <a:spAutoFit/>
          </a:bodyPr>
          <a:lstStyle/>
          <a:p>
            <a:pPr defTabSz="1219170"/>
            <a:r>
              <a:rPr lang="fi-FI" dirty="0">
                <a:solidFill>
                  <a:srgbClr val="FFFFFF"/>
                </a:solidFill>
                <a:latin typeface="Calibri"/>
              </a:rPr>
              <a:t>20G</a:t>
            </a:r>
            <a:endParaRPr lang="en-US" sz="3200" dirty="0" err="1">
              <a:solidFill>
                <a:srgbClr val="FFFFFF"/>
              </a:solidFill>
              <a:latin typeface="Calibri"/>
            </a:endParaRPr>
          </a:p>
        </p:txBody>
      </p:sp>
      <p:sp>
        <p:nvSpPr>
          <p:cNvPr id="22" name="TextBox 21"/>
          <p:cNvSpPr txBox="1"/>
          <p:nvPr/>
        </p:nvSpPr>
        <p:spPr>
          <a:xfrm>
            <a:off x="9059474" y="2758362"/>
            <a:ext cx="560515" cy="369332"/>
          </a:xfrm>
          <a:prstGeom prst="rect">
            <a:avLst/>
          </a:prstGeom>
          <a:noFill/>
        </p:spPr>
        <p:txBody>
          <a:bodyPr wrap="square" rtlCol="0">
            <a:spAutoFit/>
          </a:bodyPr>
          <a:lstStyle/>
          <a:p>
            <a:pPr defTabSz="1219170"/>
            <a:r>
              <a:rPr lang="fi-FI" dirty="0">
                <a:solidFill>
                  <a:srgbClr val="FFFFFF"/>
                </a:solidFill>
                <a:latin typeface="Calibri"/>
              </a:rPr>
              <a:t>30G</a:t>
            </a:r>
            <a:endParaRPr lang="en-US" sz="3200" dirty="0" err="1">
              <a:solidFill>
                <a:srgbClr val="FFFFFF"/>
              </a:solidFill>
              <a:latin typeface="Calibri"/>
            </a:endParaRPr>
          </a:p>
        </p:txBody>
      </p:sp>
    </p:spTree>
    <p:extLst>
      <p:ext uri="{BB962C8B-B14F-4D97-AF65-F5344CB8AC3E}">
        <p14:creationId xmlns:p14="http://schemas.microsoft.com/office/powerpoint/2010/main" val="4258995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isällön paikkamerkki 2"/>
          <p:cNvSpPr txBox="1">
            <a:spLocks/>
          </p:cNvSpPr>
          <p:nvPr/>
        </p:nvSpPr>
        <p:spPr>
          <a:xfrm>
            <a:off x="329184" y="1600201"/>
            <a:ext cx="6355080" cy="4801047"/>
          </a:xfrm>
          <a:prstGeom prst="rect">
            <a:avLst/>
          </a:prstGeom>
        </p:spPr>
        <p:txBody>
          <a:bodyPr vert="horz" lIns="121920" tIns="60960" rIns="121920" bIns="60960" rtlCol="0">
            <a:normAutofit fontScale="92500" lnSpcReduction="10000"/>
          </a:bodyPr>
          <a:lstStyle>
            <a:lvl1pPr marL="0" indent="0" algn="l" defTabSz="914400" rtl="0" eaLnBrk="1" latinLnBrk="0" hangingPunct="1">
              <a:spcBef>
                <a:spcPts val="24"/>
              </a:spcBef>
              <a:buFont typeface="Arial" pitchFamily="34" charset="0"/>
              <a:buNone/>
              <a:defRPr sz="1800" b="0" kern="1200">
                <a:solidFill>
                  <a:schemeClr val="tx2"/>
                </a:solidFill>
                <a:latin typeface="Calibri"/>
                <a:ea typeface="+mn-ea"/>
                <a:cs typeface="Calibri"/>
              </a:defRPr>
            </a:lvl1pPr>
            <a:lvl2pPr marL="457200" indent="0" algn="ctr" defTabSz="914400" rtl="0" eaLnBrk="1" latinLnBrk="0" hangingPunct="1">
              <a:spcBef>
                <a:spcPct val="20000"/>
              </a:spcBef>
              <a:buFont typeface="Arial" pitchFamily="34" charset="0"/>
              <a:buNone/>
              <a:defRPr sz="2000" b="0" kern="1200">
                <a:solidFill>
                  <a:schemeClr val="tx1">
                    <a:tint val="75000"/>
                  </a:schemeClr>
                </a:solidFill>
                <a:latin typeface="Calibri"/>
                <a:ea typeface="+mn-ea"/>
                <a:cs typeface="Calibri"/>
              </a:defRPr>
            </a:lvl2pPr>
            <a:lvl3pPr marL="914400" indent="0" algn="ctr" defTabSz="914400" rtl="0" eaLnBrk="1" latinLnBrk="0" hangingPunct="1">
              <a:spcBef>
                <a:spcPct val="20000"/>
              </a:spcBef>
              <a:buFont typeface="Arial" pitchFamily="34" charset="0"/>
              <a:buNone/>
              <a:defRPr sz="1800" b="0" kern="1200">
                <a:solidFill>
                  <a:schemeClr val="tx1">
                    <a:tint val="75000"/>
                  </a:schemeClr>
                </a:solidFill>
                <a:latin typeface="Calibri"/>
                <a:ea typeface="+mn-ea"/>
                <a:cs typeface="Calibri"/>
              </a:defRPr>
            </a:lvl3pPr>
            <a:lvl4pPr marL="1371600" indent="0" algn="ctr" defTabSz="914400" rtl="0" eaLnBrk="1" latinLnBrk="0" hangingPunct="1">
              <a:spcBef>
                <a:spcPct val="20000"/>
              </a:spcBef>
              <a:buFont typeface="Arial" pitchFamily="34" charset="0"/>
              <a:buNone/>
              <a:defRPr sz="1800" b="0" kern="1200">
                <a:solidFill>
                  <a:schemeClr val="tx1">
                    <a:tint val="75000"/>
                  </a:schemeClr>
                </a:solidFill>
                <a:latin typeface="Calibri"/>
                <a:ea typeface="+mn-ea"/>
                <a:cs typeface="Calibri"/>
              </a:defRPr>
            </a:lvl4pPr>
            <a:lvl5pPr marL="1828800" indent="0" algn="ctr" defTabSz="914400" rtl="0" eaLnBrk="1" latinLnBrk="0" hangingPunct="1">
              <a:spcBef>
                <a:spcPts val="384"/>
              </a:spcBef>
              <a:buFont typeface="Arial" pitchFamily="34" charset="0"/>
              <a:buNone/>
              <a:defRPr sz="1600" b="0" kern="1200">
                <a:solidFill>
                  <a:schemeClr val="tx1">
                    <a:tint val="75000"/>
                  </a:schemeClr>
                </a:solidFill>
                <a:latin typeface="Calibri"/>
                <a:ea typeface="+mn-ea"/>
                <a:cs typeface="Calibri"/>
              </a:defRPr>
            </a:lvl5pPr>
            <a:lvl6pPr marL="22860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342900" marR="0" lvl="0" indent="-342900" algn="l" defTabSz="1219170" rtl="0" eaLnBrk="1" fontAlgn="auto" latinLnBrk="0" hangingPunct="1">
              <a:lnSpc>
                <a:spcPct val="100000"/>
              </a:lnSpc>
              <a:spcBef>
                <a:spcPts val="32"/>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FFFFFF"/>
                </a:solidFill>
                <a:effectLst/>
                <a:uLnTx/>
                <a:uFillTx/>
                <a:latin typeface="Calibri"/>
                <a:ea typeface="+mn-ea"/>
                <a:cs typeface="Calibri"/>
              </a:rPr>
              <a:t>RF Level is the signal strength at a particular frequency.</a:t>
            </a:r>
          </a:p>
          <a:p>
            <a:pPr marL="342900" marR="0" lvl="0" indent="-342900" algn="l" defTabSz="1219170" rtl="0" eaLnBrk="1" fontAlgn="auto" latinLnBrk="0" hangingPunct="1">
              <a:lnSpc>
                <a:spcPct val="100000"/>
              </a:lnSpc>
              <a:spcBef>
                <a:spcPts val="32"/>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FFFFFF"/>
                </a:solidFill>
                <a:effectLst/>
                <a:uLnTx/>
                <a:uFillTx/>
                <a:latin typeface="Calibri"/>
                <a:ea typeface="+mn-ea"/>
                <a:cs typeface="Calibri"/>
              </a:rPr>
              <a:t>TCP (Total Composite Power) is the area under the Level vs Frequency plot.</a:t>
            </a:r>
          </a:p>
          <a:p>
            <a:pPr marL="342900" marR="0" lvl="0" indent="-342900" algn="l" defTabSz="1219170" rtl="0" eaLnBrk="1" fontAlgn="auto" latinLnBrk="0" hangingPunct="1">
              <a:lnSpc>
                <a:spcPct val="100000"/>
              </a:lnSpc>
              <a:spcBef>
                <a:spcPts val="32"/>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FFFFFF"/>
                </a:solidFill>
                <a:effectLst/>
                <a:uLnTx/>
                <a:uFillTx/>
                <a:latin typeface="Calibri"/>
                <a:ea typeface="+mn-ea"/>
                <a:cs typeface="Calibri"/>
              </a:rPr>
              <a:t>Previous RF Spectrum upgrades were able to increase TCP to cover the additional spectrum.  </a:t>
            </a:r>
            <a:r>
              <a:rPr kumimoji="0" lang="en-US" sz="2400" b="0" i="0" u="none" strike="noStrike" kern="1200" cap="none" spc="0" normalizeH="0" noProof="0" dirty="0" smtClean="0">
                <a:ln>
                  <a:noFill/>
                </a:ln>
                <a:solidFill>
                  <a:srgbClr val="FFFFFF"/>
                </a:solidFill>
                <a:effectLst/>
                <a:uLnTx/>
                <a:uFillTx/>
                <a:latin typeface="Calibri"/>
                <a:ea typeface="+mn-ea"/>
                <a:cs typeface="Calibri"/>
              </a:rPr>
              <a:t> </a:t>
            </a:r>
            <a:r>
              <a:rPr lang="en-US" sz="2400" dirty="0" smtClean="0">
                <a:solidFill>
                  <a:srgbClr val="FFFFFF"/>
                </a:solidFill>
              </a:rPr>
              <a:t>Today’s components are not capable of extending that slope up to 1.8 GHz.</a:t>
            </a:r>
          </a:p>
          <a:p>
            <a:pPr marL="342900" marR="0" lvl="0" indent="-342900" algn="l" defTabSz="1219170" rtl="0" eaLnBrk="1" fontAlgn="auto" latinLnBrk="0" hangingPunct="1">
              <a:lnSpc>
                <a:spcPct val="100000"/>
              </a:lnSpc>
              <a:spcBef>
                <a:spcPts val="32"/>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FFFFFF"/>
                </a:solidFill>
                <a:effectLst/>
                <a:uLnTx/>
                <a:uFillTx/>
                <a:latin typeface="Calibri"/>
                <a:ea typeface="+mn-ea"/>
                <a:cs typeface="Calibri"/>
              </a:rPr>
              <a:t>However,</a:t>
            </a:r>
            <a:r>
              <a:rPr kumimoji="0" lang="en-US" sz="2400" b="0" i="0" u="none" strike="noStrike" kern="1200" cap="none" spc="0" normalizeH="0" noProof="0" dirty="0" smtClean="0">
                <a:ln>
                  <a:noFill/>
                </a:ln>
                <a:solidFill>
                  <a:srgbClr val="FFFFFF"/>
                </a:solidFill>
                <a:effectLst/>
                <a:uLnTx/>
                <a:uFillTx/>
                <a:latin typeface="Calibri"/>
                <a:ea typeface="+mn-ea"/>
                <a:cs typeface="Calibri"/>
              </a:rPr>
              <a:t> we can still leverage the TCP that is available.</a:t>
            </a:r>
          </a:p>
          <a:p>
            <a:pPr marL="800100" lvl="1" indent="-342900" algn="l" defTabSz="1219170">
              <a:spcBef>
                <a:spcPts val="32"/>
              </a:spcBef>
              <a:buFont typeface="Arial" panose="020B0604020202020204" pitchFamily="34" charset="0"/>
              <a:buChar char="•"/>
            </a:pPr>
            <a:r>
              <a:rPr lang="en-US" sz="2600" baseline="0" dirty="0" smtClean="0">
                <a:solidFill>
                  <a:srgbClr val="FFFFFF"/>
                </a:solidFill>
              </a:rPr>
              <a:t>Remove</a:t>
            </a:r>
            <a:r>
              <a:rPr lang="en-US" sz="2600" dirty="0" smtClean="0">
                <a:solidFill>
                  <a:srgbClr val="FFFFFF"/>
                </a:solidFill>
              </a:rPr>
              <a:t> all analog signals.</a:t>
            </a:r>
          </a:p>
          <a:p>
            <a:pPr marL="800100" lvl="1" indent="-342900" algn="l" defTabSz="1219170">
              <a:spcBef>
                <a:spcPts val="32"/>
              </a:spcBef>
              <a:buFont typeface="Arial" panose="020B0604020202020204" pitchFamily="34" charset="0"/>
              <a:buChar char="•"/>
            </a:pPr>
            <a:r>
              <a:rPr lang="en-US" sz="2600" dirty="0" smtClean="0">
                <a:solidFill>
                  <a:srgbClr val="FFFFFF"/>
                </a:solidFill>
              </a:rPr>
              <a:t>Remove in home splitter.</a:t>
            </a:r>
          </a:p>
          <a:p>
            <a:pPr marL="800100" lvl="1" indent="-342900" algn="l" defTabSz="1219170">
              <a:spcBef>
                <a:spcPts val="32"/>
              </a:spcBef>
              <a:buFont typeface="Arial" panose="020B0604020202020204" pitchFamily="34" charset="0"/>
              <a:buChar char="•"/>
            </a:pPr>
            <a:r>
              <a:rPr lang="en-US" sz="2600" noProof="0" dirty="0" smtClean="0">
                <a:solidFill>
                  <a:srgbClr val="FFFFFF"/>
                </a:solidFill>
              </a:rPr>
              <a:t>Leverage the robust power of 3.1 OFDM and allow lower input levels.</a:t>
            </a:r>
            <a:endParaRPr lang="en-US" sz="2600" noProof="0" dirty="0">
              <a:solidFill>
                <a:srgbClr val="FFFFFF"/>
              </a:solidFill>
            </a:endParaRPr>
          </a:p>
        </p:txBody>
      </p:sp>
      <p:sp>
        <p:nvSpPr>
          <p:cNvPr id="3" name="Title 2"/>
          <p:cNvSpPr>
            <a:spLocks noGrp="1"/>
          </p:cNvSpPr>
          <p:nvPr>
            <p:ph type="title"/>
          </p:nvPr>
        </p:nvSpPr>
        <p:spPr/>
        <p:txBody>
          <a:bodyPr/>
          <a:lstStyle/>
          <a:p>
            <a:r>
              <a:rPr lang="en-US" sz="3733" dirty="0"/>
              <a:t>Amplifier </a:t>
            </a:r>
            <a:r>
              <a:rPr lang="en-US" sz="3733" dirty="0" smtClean="0"/>
              <a:t>RF Level and TCP</a:t>
            </a:r>
            <a:endParaRPr lang="en-GB" dirty="0"/>
          </a:p>
        </p:txBody>
      </p:sp>
      <p:pic>
        <p:nvPicPr>
          <p:cNvPr id="4" name="Picture 3"/>
          <p:cNvPicPr>
            <a:picLocks noChangeAspect="1"/>
          </p:cNvPicPr>
          <p:nvPr/>
        </p:nvPicPr>
        <p:blipFill rotWithShape="1">
          <a:blip r:embed="rId3"/>
          <a:srcRect l="-758" t="18782" r="758" b="-2112"/>
          <a:stretch/>
        </p:blipFill>
        <p:spPr>
          <a:xfrm>
            <a:off x="7369646" y="761568"/>
            <a:ext cx="4822354" cy="3246289"/>
          </a:xfrm>
          <a:prstGeom prst="rect">
            <a:avLst/>
          </a:prstGeom>
        </p:spPr>
      </p:pic>
      <p:pic>
        <p:nvPicPr>
          <p:cNvPr id="5" name="Picture 4"/>
          <p:cNvPicPr>
            <a:picLocks noChangeAspect="1"/>
          </p:cNvPicPr>
          <p:nvPr/>
        </p:nvPicPr>
        <p:blipFill>
          <a:blip r:embed="rId4"/>
          <a:stretch>
            <a:fillRect/>
          </a:stretch>
        </p:blipFill>
        <p:spPr>
          <a:xfrm>
            <a:off x="7436894" y="3428207"/>
            <a:ext cx="4755106" cy="3557978"/>
          </a:xfrm>
          <a:prstGeom prst="rect">
            <a:avLst/>
          </a:prstGeom>
        </p:spPr>
      </p:pic>
    </p:spTree>
    <p:extLst>
      <p:ext uri="{BB962C8B-B14F-4D97-AF65-F5344CB8AC3E}">
        <p14:creationId xmlns:p14="http://schemas.microsoft.com/office/powerpoint/2010/main" val="720459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p:cNvGrpSpPr/>
          <p:nvPr/>
        </p:nvGrpSpPr>
        <p:grpSpPr>
          <a:xfrm>
            <a:off x="5634957" y="2209800"/>
            <a:ext cx="6455443" cy="3631937"/>
            <a:chOff x="2655418" y="1541463"/>
            <a:chExt cx="4841582" cy="2723953"/>
          </a:xfrm>
        </p:grpSpPr>
        <p:cxnSp>
          <p:nvCxnSpPr>
            <p:cNvPr id="121" name="Straight Arrow Connector 120"/>
            <p:cNvCxnSpPr/>
            <p:nvPr/>
          </p:nvCxnSpPr>
          <p:spPr>
            <a:xfrm>
              <a:off x="6042386" y="2325606"/>
              <a:ext cx="171677" cy="0"/>
            </a:xfrm>
            <a:prstGeom prst="straightConnector1">
              <a:avLst/>
            </a:prstGeom>
            <a:ln w="19050" cap="rnd">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2" name="AutoShape 23"/>
            <p:cNvSpPr>
              <a:spLocks noChangeAspect="1" noChangeArrowheads="1" noTextEdit="1"/>
            </p:cNvSpPr>
            <p:nvPr/>
          </p:nvSpPr>
          <p:spPr bwMode="auto">
            <a:xfrm>
              <a:off x="2803525" y="1541463"/>
              <a:ext cx="38957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srgbClr val="000000"/>
                </a:solidFill>
                <a:latin typeface="Calibri"/>
              </a:endParaRPr>
            </a:p>
          </p:txBody>
        </p:sp>
        <p:sp>
          <p:nvSpPr>
            <p:cNvPr id="123" name="AutoShape 33"/>
            <p:cNvSpPr>
              <a:spLocks noChangeAspect="1" noChangeArrowheads="1" noTextEdit="1"/>
            </p:cNvSpPr>
            <p:nvPr/>
          </p:nvSpPr>
          <p:spPr bwMode="auto">
            <a:xfrm>
              <a:off x="2955925" y="1693863"/>
              <a:ext cx="38957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srgbClr val="000000"/>
                </a:solidFill>
                <a:latin typeface="Calibri"/>
              </a:endParaRPr>
            </a:p>
          </p:txBody>
        </p:sp>
        <p:grpSp>
          <p:nvGrpSpPr>
            <p:cNvPr id="124" name="Group 123"/>
            <p:cNvGrpSpPr/>
            <p:nvPr/>
          </p:nvGrpSpPr>
          <p:grpSpPr>
            <a:xfrm>
              <a:off x="5100124" y="2193026"/>
              <a:ext cx="252000" cy="252000"/>
              <a:chOff x="5664325" y="1227697"/>
              <a:chExt cx="360000" cy="360000"/>
            </a:xfrm>
          </p:grpSpPr>
          <p:sp>
            <p:nvSpPr>
              <p:cNvPr id="171" name="Rectangle 170"/>
              <p:cNvSpPr/>
              <p:nvPr/>
            </p:nvSpPr>
            <p:spPr>
              <a:xfrm>
                <a:off x="5664325" y="1227697"/>
                <a:ext cx="360000" cy="360000"/>
              </a:xfrm>
              <a:prstGeom prst="rect">
                <a:avLst/>
              </a:prstGeom>
              <a:no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sp>
            <p:nvSpPr>
              <p:cNvPr id="172" name="Isosceles Triangle 171"/>
              <p:cNvSpPr/>
              <p:nvPr/>
            </p:nvSpPr>
            <p:spPr>
              <a:xfrm rot="5400000">
                <a:off x="5730595" y="1309654"/>
                <a:ext cx="227460" cy="196086"/>
              </a:xfrm>
              <a:prstGeom prst="triangle">
                <a:avLst/>
              </a:prstGeom>
              <a:no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grpSp>
        <p:sp>
          <p:nvSpPr>
            <p:cNvPr id="125" name="Freeform 124"/>
            <p:cNvSpPr/>
            <p:nvPr/>
          </p:nvSpPr>
          <p:spPr>
            <a:xfrm>
              <a:off x="2655418" y="3460090"/>
              <a:ext cx="925372" cy="625449"/>
            </a:xfrm>
            <a:custGeom>
              <a:avLst/>
              <a:gdLst>
                <a:gd name="connsiteX0" fmla="*/ 0 w 925372"/>
                <a:gd name="connsiteY0" fmla="*/ 0 h 625449"/>
                <a:gd name="connsiteX1" fmla="*/ 621792 w 925372"/>
                <a:gd name="connsiteY1" fmla="*/ 0 h 625449"/>
                <a:gd name="connsiteX2" fmla="*/ 621792 w 925372"/>
                <a:gd name="connsiteY2" fmla="*/ 58521 h 625449"/>
                <a:gd name="connsiteX3" fmla="*/ 724204 w 925372"/>
                <a:gd name="connsiteY3" fmla="*/ 58521 h 625449"/>
                <a:gd name="connsiteX4" fmla="*/ 724204 w 925372"/>
                <a:gd name="connsiteY4" fmla="*/ 106070 h 625449"/>
                <a:gd name="connsiteX5" fmla="*/ 826617 w 925372"/>
                <a:gd name="connsiteY5" fmla="*/ 106070 h 625449"/>
                <a:gd name="connsiteX6" fmla="*/ 826617 w 925372"/>
                <a:gd name="connsiteY6" fmla="*/ 153619 h 625449"/>
                <a:gd name="connsiteX7" fmla="*/ 925372 w 925372"/>
                <a:gd name="connsiteY7" fmla="*/ 153619 h 625449"/>
                <a:gd name="connsiteX8" fmla="*/ 925372 w 925372"/>
                <a:gd name="connsiteY8" fmla="*/ 625449 h 625449"/>
                <a:gd name="connsiteX9" fmla="*/ 0 w 925372"/>
                <a:gd name="connsiteY9" fmla="*/ 625449 h 625449"/>
                <a:gd name="connsiteX10" fmla="*/ 0 w 925372"/>
                <a:gd name="connsiteY10" fmla="*/ 0 h 62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5372" h="625449">
                  <a:moveTo>
                    <a:pt x="0" y="0"/>
                  </a:moveTo>
                  <a:lnTo>
                    <a:pt x="621792" y="0"/>
                  </a:lnTo>
                  <a:lnTo>
                    <a:pt x="621792" y="58521"/>
                  </a:lnTo>
                  <a:lnTo>
                    <a:pt x="724204" y="58521"/>
                  </a:lnTo>
                  <a:lnTo>
                    <a:pt x="724204" y="106070"/>
                  </a:lnTo>
                  <a:lnTo>
                    <a:pt x="826617" y="106070"/>
                  </a:lnTo>
                  <a:lnTo>
                    <a:pt x="826617" y="153619"/>
                  </a:lnTo>
                  <a:lnTo>
                    <a:pt x="925372" y="153619"/>
                  </a:lnTo>
                  <a:lnTo>
                    <a:pt x="925372" y="625449"/>
                  </a:lnTo>
                  <a:lnTo>
                    <a:pt x="0" y="625449"/>
                  </a:lnTo>
                  <a:lnTo>
                    <a:pt x="0" y="0"/>
                  </a:lnTo>
                  <a:close/>
                </a:path>
              </a:pathLst>
            </a:custGeom>
            <a:solidFill>
              <a:srgbClr val="6EB4E1"/>
            </a:solidFill>
            <a:ln w="19050" cmpd="sng">
              <a:solidFill>
                <a:srgbClr val="6EB4E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sp>
          <p:nvSpPr>
            <p:cNvPr id="126" name="Freeform 125"/>
            <p:cNvSpPr/>
            <p:nvPr/>
          </p:nvSpPr>
          <p:spPr>
            <a:xfrm>
              <a:off x="6365672" y="3770986"/>
              <a:ext cx="934898" cy="314553"/>
            </a:xfrm>
            <a:custGeom>
              <a:avLst/>
              <a:gdLst>
                <a:gd name="connsiteX0" fmla="*/ 0 w 932688"/>
                <a:gd name="connsiteY0" fmla="*/ 0 h 314553"/>
                <a:gd name="connsiteX1" fmla="*/ 625449 w 932688"/>
                <a:gd name="connsiteY1" fmla="*/ 0 h 314553"/>
                <a:gd name="connsiteX2" fmla="*/ 625449 w 932688"/>
                <a:gd name="connsiteY2" fmla="*/ 58521 h 314553"/>
                <a:gd name="connsiteX3" fmla="*/ 727862 w 932688"/>
                <a:gd name="connsiteY3" fmla="*/ 58521 h 314553"/>
                <a:gd name="connsiteX4" fmla="*/ 727862 w 932688"/>
                <a:gd name="connsiteY4" fmla="*/ 109728 h 314553"/>
                <a:gd name="connsiteX5" fmla="*/ 833932 w 932688"/>
                <a:gd name="connsiteY5" fmla="*/ 109728 h 314553"/>
                <a:gd name="connsiteX6" fmla="*/ 833932 w 932688"/>
                <a:gd name="connsiteY6" fmla="*/ 160934 h 314553"/>
                <a:gd name="connsiteX7" fmla="*/ 932688 w 932688"/>
                <a:gd name="connsiteY7" fmla="*/ 160934 h 314553"/>
                <a:gd name="connsiteX8" fmla="*/ 932688 w 932688"/>
                <a:gd name="connsiteY8" fmla="*/ 314553 h 314553"/>
                <a:gd name="connsiteX9" fmla="*/ 7315 w 932688"/>
                <a:gd name="connsiteY9" fmla="*/ 314553 h 314553"/>
                <a:gd name="connsiteX10" fmla="*/ 0 w 932688"/>
                <a:gd name="connsiteY10" fmla="*/ 0 h 314553"/>
                <a:gd name="connsiteX0" fmla="*/ 2210 w 934898"/>
                <a:gd name="connsiteY0" fmla="*/ 0 h 314553"/>
                <a:gd name="connsiteX1" fmla="*/ 627659 w 934898"/>
                <a:gd name="connsiteY1" fmla="*/ 0 h 314553"/>
                <a:gd name="connsiteX2" fmla="*/ 627659 w 934898"/>
                <a:gd name="connsiteY2" fmla="*/ 58521 h 314553"/>
                <a:gd name="connsiteX3" fmla="*/ 730072 w 934898"/>
                <a:gd name="connsiteY3" fmla="*/ 58521 h 314553"/>
                <a:gd name="connsiteX4" fmla="*/ 730072 w 934898"/>
                <a:gd name="connsiteY4" fmla="*/ 109728 h 314553"/>
                <a:gd name="connsiteX5" fmla="*/ 836142 w 934898"/>
                <a:gd name="connsiteY5" fmla="*/ 109728 h 314553"/>
                <a:gd name="connsiteX6" fmla="*/ 836142 w 934898"/>
                <a:gd name="connsiteY6" fmla="*/ 160934 h 314553"/>
                <a:gd name="connsiteX7" fmla="*/ 934898 w 934898"/>
                <a:gd name="connsiteY7" fmla="*/ 160934 h 314553"/>
                <a:gd name="connsiteX8" fmla="*/ 934898 w 934898"/>
                <a:gd name="connsiteY8" fmla="*/ 314553 h 314553"/>
                <a:gd name="connsiteX9" fmla="*/ 0 w 934898"/>
                <a:gd name="connsiteY9" fmla="*/ 314553 h 314553"/>
                <a:gd name="connsiteX10" fmla="*/ 2210 w 934898"/>
                <a:gd name="connsiteY10" fmla="*/ 0 h 31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898" h="314553">
                  <a:moveTo>
                    <a:pt x="2210" y="0"/>
                  </a:moveTo>
                  <a:lnTo>
                    <a:pt x="627659" y="0"/>
                  </a:lnTo>
                  <a:lnTo>
                    <a:pt x="627659" y="58521"/>
                  </a:lnTo>
                  <a:lnTo>
                    <a:pt x="730072" y="58521"/>
                  </a:lnTo>
                  <a:lnTo>
                    <a:pt x="730072" y="109728"/>
                  </a:lnTo>
                  <a:lnTo>
                    <a:pt x="836142" y="109728"/>
                  </a:lnTo>
                  <a:lnTo>
                    <a:pt x="836142" y="160934"/>
                  </a:lnTo>
                  <a:lnTo>
                    <a:pt x="934898" y="160934"/>
                  </a:lnTo>
                  <a:lnTo>
                    <a:pt x="934898" y="314553"/>
                  </a:lnTo>
                  <a:lnTo>
                    <a:pt x="0" y="314553"/>
                  </a:lnTo>
                  <a:cubicBezTo>
                    <a:pt x="737" y="209702"/>
                    <a:pt x="1473" y="104851"/>
                    <a:pt x="2210" y="0"/>
                  </a:cubicBezTo>
                  <a:close/>
                </a:path>
              </a:pathLst>
            </a:custGeom>
            <a:solidFill>
              <a:srgbClr val="6EB4E1"/>
            </a:solidFill>
            <a:ln w="19050" cmpd="sng">
              <a:solidFill>
                <a:srgbClr val="6EB4E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sp>
          <p:nvSpPr>
            <p:cNvPr id="127" name="Freeform 126"/>
            <p:cNvSpPr/>
            <p:nvPr/>
          </p:nvSpPr>
          <p:spPr>
            <a:xfrm>
              <a:off x="3987328" y="3089924"/>
              <a:ext cx="938195" cy="995982"/>
            </a:xfrm>
            <a:custGeom>
              <a:avLst/>
              <a:gdLst>
                <a:gd name="connsiteX0" fmla="*/ 0 w 938195"/>
                <a:gd name="connsiteY0" fmla="*/ 275340 h 995982"/>
                <a:gd name="connsiteX1" fmla="*/ 0 w 938195"/>
                <a:gd name="connsiteY1" fmla="*/ 995982 h 995982"/>
                <a:gd name="connsiteX2" fmla="*/ 938195 w 938195"/>
                <a:gd name="connsiteY2" fmla="*/ 995982 h 995982"/>
                <a:gd name="connsiteX3" fmla="*/ 938195 w 938195"/>
                <a:gd name="connsiteY3" fmla="*/ 23795 h 995982"/>
                <a:gd name="connsiteX4" fmla="*/ 832818 w 938195"/>
                <a:gd name="connsiteY4" fmla="*/ 64586 h 995982"/>
                <a:gd name="connsiteX5" fmla="*/ 832818 w 938195"/>
                <a:gd name="connsiteY5" fmla="*/ 0 h 995982"/>
                <a:gd name="connsiteX6" fmla="*/ 730840 w 938195"/>
                <a:gd name="connsiteY6" fmla="*/ 47590 h 995982"/>
                <a:gd name="connsiteX7" fmla="*/ 730840 w 938195"/>
                <a:gd name="connsiteY7" fmla="*/ 6799 h 995982"/>
                <a:gd name="connsiteX8" fmla="*/ 625463 w 938195"/>
                <a:gd name="connsiteY8" fmla="*/ 47590 h 995982"/>
                <a:gd name="connsiteX9" fmla="*/ 625463 w 938195"/>
                <a:gd name="connsiteY9" fmla="*/ 6799 h 995982"/>
                <a:gd name="connsiteX10" fmla="*/ 0 w 938195"/>
                <a:gd name="connsiteY10" fmla="*/ 275340 h 99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95" h="995982">
                  <a:moveTo>
                    <a:pt x="0" y="275340"/>
                  </a:moveTo>
                  <a:lnTo>
                    <a:pt x="0" y="995982"/>
                  </a:lnTo>
                  <a:lnTo>
                    <a:pt x="938195" y="995982"/>
                  </a:lnTo>
                  <a:lnTo>
                    <a:pt x="938195" y="23795"/>
                  </a:lnTo>
                  <a:lnTo>
                    <a:pt x="832818" y="64586"/>
                  </a:lnTo>
                  <a:lnTo>
                    <a:pt x="832818" y="0"/>
                  </a:lnTo>
                  <a:lnTo>
                    <a:pt x="730840" y="47590"/>
                  </a:lnTo>
                  <a:lnTo>
                    <a:pt x="730840" y="6799"/>
                  </a:lnTo>
                  <a:lnTo>
                    <a:pt x="625463" y="47590"/>
                  </a:lnTo>
                  <a:lnTo>
                    <a:pt x="625463" y="6799"/>
                  </a:lnTo>
                  <a:lnTo>
                    <a:pt x="0" y="275340"/>
                  </a:lnTo>
                  <a:close/>
                </a:path>
              </a:pathLst>
            </a:custGeom>
            <a:solidFill>
              <a:srgbClr val="6EB4E1"/>
            </a:solidFill>
            <a:ln w="19050" cmpd="sng">
              <a:solidFill>
                <a:srgbClr val="6EB4E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sp>
          <p:nvSpPr>
            <p:cNvPr id="128" name="Freeform 127"/>
            <p:cNvSpPr/>
            <p:nvPr/>
          </p:nvSpPr>
          <p:spPr>
            <a:xfrm>
              <a:off x="5127171" y="3094264"/>
              <a:ext cx="941615" cy="993322"/>
            </a:xfrm>
            <a:custGeom>
              <a:avLst/>
              <a:gdLst>
                <a:gd name="connsiteX0" fmla="*/ 0 w 941615"/>
                <a:gd name="connsiteY0" fmla="*/ 269422 h 993322"/>
                <a:gd name="connsiteX1" fmla="*/ 0 w 941615"/>
                <a:gd name="connsiteY1" fmla="*/ 993322 h 993322"/>
                <a:gd name="connsiteX2" fmla="*/ 941615 w 941615"/>
                <a:gd name="connsiteY2" fmla="*/ 993322 h 993322"/>
                <a:gd name="connsiteX3" fmla="*/ 941615 w 941615"/>
                <a:gd name="connsiteY3" fmla="*/ 29936 h 993322"/>
                <a:gd name="connsiteX4" fmla="*/ 840922 w 941615"/>
                <a:gd name="connsiteY4" fmla="*/ 70757 h 993322"/>
                <a:gd name="connsiteX5" fmla="*/ 840922 w 941615"/>
                <a:gd name="connsiteY5" fmla="*/ 0 h 993322"/>
                <a:gd name="connsiteX6" fmla="*/ 732065 w 941615"/>
                <a:gd name="connsiteY6" fmla="*/ 46265 h 993322"/>
                <a:gd name="connsiteX7" fmla="*/ 732065 w 941615"/>
                <a:gd name="connsiteY7" fmla="*/ 0 h 993322"/>
                <a:gd name="connsiteX8" fmla="*/ 628650 w 941615"/>
                <a:gd name="connsiteY8" fmla="*/ 48986 h 993322"/>
                <a:gd name="connsiteX9" fmla="*/ 628650 w 941615"/>
                <a:gd name="connsiteY9" fmla="*/ 8165 h 993322"/>
                <a:gd name="connsiteX10" fmla="*/ 0 w 941615"/>
                <a:gd name="connsiteY10" fmla="*/ 269422 h 99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1615" h="993322">
                  <a:moveTo>
                    <a:pt x="0" y="269422"/>
                  </a:moveTo>
                  <a:lnTo>
                    <a:pt x="0" y="993322"/>
                  </a:lnTo>
                  <a:lnTo>
                    <a:pt x="941615" y="993322"/>
                  </a:lnTo>
                  <a:lnTo>
                    <a:pt x="941615" y="29936"/>
                  </a:lnTo>
                  <a:lnTo>
                    <a:pt x="840922" y="70757"/>
                  </a:lnTo>
                  <a:lnTo>
                    <a:pt x="840922" y="0"/>
                  </a:lnTo>
                  <a:lnTo>
                    <a:pt x="732065" y="46265"/>
                  </a:lnTo>
                  <a:lnTo>
                    <a:pt x="732065" y="0"/>
                  </a:lnTo>
                  <a:lnTo>
                    <a:pt x="628650" y="48986"/>
                  </a:lnTo>
                  <a:lnTo>
                    <a:pt x="628650" y="8165"/>
                  </a:lnTo>
                  <a:lnTo>
                    <a:pt x="0" y="269422"/>
                  </a:lnTo>
                  <a:close/>
                </a:path>
              </a:pathLst>
            </a:custGeom>
            <a:solidFill>
              <a:srgbClr val="6EB4E1"/>
            </a:solidFill>
            <a:ln w="19050" cmpd="sng">
              <a:solidFill>
                <a:srgbClr val="6EB4E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grpSp>
          <p:nvGrpSpPr>
            <p:cNvPr id="129" name="Group 128"/>
            <p:cNvGrpSpPr/>
            <p:nvPr/>
          </p:nvGrpSpPr>
          <p:grpSpPr>
            <a:xfrm>
              <a:off x="6483775" y="2643916"/>
              <a:ext cx="450000" cy="360000"/>
              <a:chOff x="6483775" y="2643916"/>
              <a:chExt cx="450000" cy="360000"/>
            </a:xfrm>
          </p:grpSpPr>
          <p:sp>
            <p:nvSpPr>
              <p:cNvPr id="167" name="Rectangle 166"/>
              <p:cNvSpPr/>
              <p:nvPr/>
            </p:nvSpPr>
            <p:spPr>
              <a:xfrm>
                <a:off x="6546775" y="2661916"/>
                <a:ext cx="324000" cy="324000"/>
              </a:xfrm>
              <a:prstGeom prst="rect">
                <a:avLst/>
              </a:prstGeom>
              <a:no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grpSp>
            <p:nvGrpSpPr>
              <p:cNvPr id="168" name="Group 167"/>
              <p:cNvGrpSpPr/>
              <p:nvPr/>
            </p:nvGrpSpPr>
            <p:grpSpPr>
              <a:xfrm>
                <a:off x="6483775" y="2643916"/>
                <a:ext cx="450000" cy="360000"/>
                <a:chOff x="7092000" y="1334957"/>
                <a:chExt cx="450000" cy="360000"/>
              </a:xfrm>
            </p:grpSpPr>
            <p:sp>
              <p:nvSpPr>
                <p:cNvPr id="169" name="Rectangle 168" hidden="1"/>
                <p:cNvSpPr/>
                <p:nvPr/>
              </p:nvSpPr>
              <p:spPr>
                <a:xfrm>
                  <a:off x="7137000" y="1334957"/>
                  <a:ext cx="360000" cy="360000"/>
                </a:xfrm>
                <a:prstGeom prst="rect">
                  <a:avLst/>
                </a:prstGeom>
                <a:no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a:solidFill>
                      <a:srgbClr val="FFFFFF"/>
                    </a:solidFill>
                    <a:latin typeface="Calibri"/>
                  </a:endParaRPr>
                </a:p>
              </p:txBody>
            </p:sp>
            <p:sp>
              <p:nvSpPr>
                <p:cNvPr id="170" name="Rectangle 169"/>
                <p:cNvSpPr/>
                <p:nvPr/>
              </p:nvSpPr>
              <p:spPr>
                <a:xfrm>
                  <a:off x="7092000" y="1376458"/>
                  <a:ext cx="450000" cy="253915"/>
                </a:xfrm>
                <a:prstGeom prst="rect">
                  <a:avLst/>
                </a:prstGeom>
              </p:spPr>
              <p:txBody>
                <a:bodyPr wrap="square">
                  <a:spAutoFit/>
                </a:bodyPr>
                <a:lstStyle/>
                <a:p>
                  <a:pPr algn="ctr" defTabSz="685783"/>
                  <a:r>
                    <a:rPr lang="en-GB" sz="1600" b="1" dirty="0">
                      <a:solidFill>
                        <a:srgbClr val="FFFFFF"/>
                      </a:solidFill>
                      <a:latin typeface="Calibri"/>
                    </a:rPr>
                    <a:t>CM</a:t>
                  </a:r>
                </a:p>
              </p:txBody>
            </p:sp>
          </p:grpSp>
        </p:grpSp>
        <p:cxnSp>
          <p:nvCxnSpPr>
            <p:cNvPr id="130" name="Straight Arrow Connector 129"/>
            <p:cNvCxnSpPr/>
            <p:nvPr/>
          </p:nvCxnSpPr>
          <p:spPr>
            <a:xfrm flipV="1">
              <a:off x="4769977" y="2325606"/>
              <a:ext cx="0" cy="1329369"/>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752492" y="3156750"/>
              <a:ext cx="0" cy="929156"/>
            </a:xfrm>
            <a:prstGeom prst="line">
              <a:avLst/>
            </a:prstGeom>
            <a:ln w="1905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617000" y="3156750"/>
              <a:ext cx="0" cy="930836"/>
            </a:xfrm>
            <a:prstGeom prst="line">
              <a:avLst/>
            </a:prstGeom>
            <a:ln w="1905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5517000" y="2328750"/>
              <a:ext cx="0" cy="1326225"/>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6426000" y="2751138"/>
              <a:ext cx="0" cy="1170612"/>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993345" y="3831750"/>
              <a:ext cx="0" cy="253789"/>
            </a:xfrm>
            <a:prstGeom prst="line">
              <a:avLst/>
            </a:prstGeom>
            <a:ln w="1905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6571698" y="4042325"/>
              <a:ext cx="925302" cy="223091"/>
            </a:xfrm>
            <a:prstGeom prst="rect">
              <a:avLst/>
            </a:prstGeom>
          </p:spPr>
          <p:txBody>
            <a:bodyPr wrap="square">
              <a:spAutoFit/>
            </a:bodyPr>
            <a:lstStyle/>
            <a:p>
              <a:pPr algn="ctr" defTabSz="685783"/>
              <a:r>
                <a:rPr lang="en-GB" sz="1333" b="1" dirty="0">
                  <a:solidFill>
                    <a:srgbClr val="FFFFFF"/>
                  </a:solidFill>
                  <a:latin typeface="Calibri"/>
                </a:rPr>
                <a:t>1.2 GHz</a:t>
              </a:r>
            </a:p>
          </p:txBody>
        </p:sp>
        <p:sp>
          <p:nvSpPr>
            <p:cNvPr id="137" name="Rectangle 136"/>
            <p:cNvSpPr/>
            <p:nvPr/>
          </p:nvSpPr>
          <p:spPr>
            <a:xfrm>
              <a:off x="5311698" y="4042325"/>
              <a:ext cx="925302" cy="223091"/>
            </a:xfrm>
            <a:prstGeom prst="rect">
              <a:avLst/>
            </a:prstGeom>
          </p:spPr>
          <p:txBody>
            <a:bodyPr wrap="square">
              <a:spAutoFit/>
            </a:bodyPr>
            <a:lstStyle/>
            <a:p>
              <a:pPr algn="ctr" defTabSz="685783"/>
              <a:r>
                <a:rPr lang="en-GB" sz="1333" b="1" dirty="0">
                  <a:solidFill>
                    <a:srgbClr val="FFFFFF"/>
                  </a:solidFill>
                  <a:latin typeface="Calibri"/>
                </a:rPr>
                <a:t>1.2 GHz</a:t>
              </a:r>
            </a:p>
          </p:txBody>
        </p:sp>
        <p:sp>
          <p:nvSpPr>
            <p:cNvPr id="138" name="Rectangle 137"/>
            <p:cNvSpPr/>
            <p:nvPr/>
          </p:nvSpPr>
          <p:spPr>
            <a:xfrm>
              <a:off x="4167000" y="4042325"/>
              <a:ext cx="925302" cy="223091"/>
            </a:xfrm>
            <a:prstGeom prst="rect">
              <a:avLst/>
            </a:prstGeom>
          </p:spPr>
          <p:txBody>
            <a:bodyPr wrap="square">
              <a:spAutoFit/>
            </a:bodyPr>
            <a:lstStyle/>
            <a:p>
              <a:pPr algn="ctr" defTabSz="685783"/>
              <a:r>
                <a:rPr lang="en-GB" sz="1333" b="1" dirty="0">
                  <a:solidFill>
                    <a:srgbClr val="FFFFFF"/>
                  </a:solidFill>
                  <a:latin typeface="Calibri"/>
                </a:rPr>
                <a:t>1.2 GHz</a:t>
              </a:r>
            </a:p>
          </p:txBody>
        </p:sp>
        <p:cxnSp>
          <p:nvCxnSpPr>
            <p:cNvPr id="139" name="Straight Connector 138"/>
            <p:cNvCxnSpPr/>
            <p:nvPr/>
          </p:nvCxnSpPr>
          <p:spPr>
            <a:xfrm>
              <a:off x="6282000" y="1812224"/>
              <a:ext cx="0" cy="1440000"/>
            </a:xfrm>
            <a:prstGeom prst="line">
              <a:avLst/>
            </a:prstGeom>
            <a:ln w="19050" cap="rnd">
              <a:solidFill>
                <a:srgbClr val="DE473C"/>
              </a:solidFill>
              <a:prstDash val="sys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022000" y="1812224"/>
              <a:ext cx="0" cy="1440000"/>
            </a:xfrm>
            <a:prstGeom prst="line">
              <a:avLst/>
            </a:prstGeom>
            <a:ln w="19050" cap="rnd">
              <a:solidFill>
                <a:srgbClr val="DE473C"/>
              </a:solidFill>
              <a:prstDash val="sysDash"/>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5067000" y="1761750"/>
              <a:ext cx="1170326" cy="253916"/>
            </a:xfrm>
            <a:prstGeom prst="rect">
              <a:avLst/>
            </a:prstGeom>
          </p:spPr>
          <p:txBody>
            <a:bodyPr wrap="square">
              <a:spAutoFit/>
            </a:bodyPr>
            <a:lstStyle/>
            <a:p>
              <a:pPr algn="ctr" defTabSz="685783"/>
              <a:r>
                <a:rPr lang="en-GB" sz="1600" b="1" dirty="0">
                  <a:solidFill>
                    <a:srgbClr val="FFFFFF"/>
                  </a:solidFill>
                  <a:latin typeface="Calibri"/>
                </a:rPr>
                <a:t>Coax network</a:t>
              </a:r>
            </a:p>
          </p:txBody>
        </p:sp>
        <p:sp>
          <p:nvSpPr>
            <p:cNvPr id="142" name="Rectangle 141"/>
            <p:cNvSpPr/>
            <p:nvPr/>
          </p:nvSpPr>
          <p:spPr>
            <a:xfrm>
              <a:off x="6417000" y="1761750"/>
              <a:ext cx="600563" cy="253916"/>
            </a:xfrm>
            <a:prstGeom prst="rect">
              <a:avLst/>
            </a:prstGeom>
          </p:spPr>
          <p:txBody>
            <a:bodyPr wrap="square">
              <a:spAutoFit/>
            </a:bodyPr>
            <a:lstStyle/>
            <a:p>
              <a:pPr algn="ctr" defTabSz="685783"/>
              <a:r>
                <a:rPr lang="en-GB" sz="1600" b="1" dirty="0">
                  <a:solidFill>
                    <a:srgbClr val="FFFFFF"/>
                  </a:solidFill>
                  <a:latin typeface="Calibri"/>
                </a:rPr>
                <a:t>Home</a:t>
              </a:r>
            </a:p>
          </p:txBody>
        </p:sp>
        <p:cxnSp>
          <p:nvCxnSpPr>
            <p:cNvPr id="143" name="Straight Connector 142"/>
            <p:cNvCxnSpPr/>
            <p:nvPr/>
          </p:nvCxnSpPr>
          <p:spPr>
            <a:xfrm>
              <a:off x="3267000" y="3536445"/>
              <a:ext cx="0" cy="549094"/>
            </a:xfrm>
            <a:prstGeom prst="line">
              <a:avLst/>
            </a:prstGeom>
            <a:ln w="1905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2801142" y="4042325"/>
              <a:ext cx="925302" cy="223091"/>
            </a:xfrm>
            <a:prstGeom prst="rect">
              <a:avLst/>
            </a:prstGeom>
          </p:spPr>
          <p:txBody>
            <a:bodyPr wrap="square">
              <a:spAutoFit/>
            </a:bodyPr>
            <a:lstStyle/>
            <a:p>
              <a:pPr algn="ctr" defTabSz="685783"/>
              <a:r>
                <a:rPr lang="en-GB" sz="1333" b="1" dirty="0">
                  <a:solidFill>
                    <a:srgbClr val="FFFFFF"/>
                  </a:solidFill>
                  <a:latin typeface="Calibri"/>
                </a:rPr>
                <a:t>1.2 GHz</a:t>
              </a:r>
            </a:p>
          </p:txBody>
        </p:sp>
        <p:sp>
          <p:nvSpPr>
            <p:cNvPr id="145" name="Rectangle 144"/>
            <p:cNvSpPr/>
            <p:nvPr/>
          </p:nvSpPr>
          <p:spPr>
            <a:xfrm>
              <a:off x="5790386" y="2194108"/>
              <a:ext cx="252000" cy="252000"/>
            </a:xfrm>
            <a:prstGeom prst="rect">
              <a:avLst/>
            </a:prstGeom>
            <a:no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cxnSp>
          <p:nvCxnSpPr>
            <p:cNvPr id="146" name="Straight Connector 145"/>
            <p:cNvCxnSpPr/>
            <p:nvPr/>
          </p:nvCxnSpPr>
          <p:spPr>
            <a:xfrm flipH="1">
              <a:off x="5352124" y="2320108"/>
              <a:ext cx="438262"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V="1">
              <a:off x="3312000" y="2328750"/>
              <a:ext cx="0" cy="1326225"/>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025282" y="2445672"/>
              <a:ext cx="521493" cy="378244"/>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2655418" y="2040750"/>
              <a:ext cx="2006582" cy="576000"/>
            </a:xfrm>
            <a:prstGeom prst="rect">
              <a:avLst/>
            </a:prstGeom>
            <a:no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grpSp>
          <p:nvGrpSpPr>
            <p:cNvPr id="150" name="Group 149"/>
            <p:cNvGrpSpPr/>
            <p:nvPr/>
          </p:nvGrpSpPr>
          <p:grpSpPr>
            <a:xfrm>
              <a:off x="3371024" y="2205894"/>
              <a:ext cx="252000" cy="252000"/>
              <a:chOff x="5664325" y="1227697"/>
              <a:chExt cx="360000" cy="360000"/>
            </a:xfrm>
          </p:grpSpPr>
          <p:sp>
            <p:nvSpPr>
              <p:cNvPr id="165" name="Rectangle 164"/>
              <p:cNvSpPr/>
              <p:nvPr/>
            </p:nvSpPr>
            <p:spPr>
              <a:xfrm>
                <a:off x="5664325" y="1227697"/>
                <a:ext cx="360000" cy="360000"/>
              </a:xfrm>
              <a:prstGeom prst="rect">
                <a:avLst/>
              </a:prstGeom>
              <a:no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sp>
            <p:nvSpPr>
              <p:cNvPr id="166" name="Isosceles Triangle 165"/>
              <p:cNvSpPr/>
              <p:nvPr/>
            </p:nvSpPr>
            <p:spPr>
              <a:xfrm rot="5400000">
                <a:off x="5730595" y="1309654"/>
                <a:ext cx="227460" cy="196086"/>
              </a:xfrm>
              <a:prstGeom prst="triangle">
                <a:avLst/>
              </a:prstGeom>
              <a:no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grpSp>
        <p:grpSp>
          <p:nvGrpSpPr>
            <p:cNvPr id="151" name="Group 150"/>
            <p:cNvGrpSpPr/>
            <p:nvPr/>
          </p:nvGrpSpPr>
          <p:grpSpPr>
            <a:xfrm>
              <a:off x="4350220" y="2205894"/>
              <a:ext cx="252000" cy="252000"/>
              <a:chOff x="5664325" y="1227697"/>
              <a:chExt cx="360000" cy="360000"/>
            </a:xfrm>
          </p:grpSpPr>
          <p:sp>
            <p:nvSpPr>
              <p:cNvPr id="163" name="Rectangle 162"/>
              <p:cNvSpPr/>
              <p:nvPr/>
            </p:nvSpPr>
            <p:spPr>
              <a:xfrm>
                <a:off x="5664325" y="1227697"/>
                <a:ext cx="360000" cy="360000"/>
              </a:xfrm>
              <a:prstGeom prst="rect">
                <a:avLst/>
              </a:prstGeom>
              <a:no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sp>
            <p:nvSpPr>
              <p:cNvPr id="164" name="Isosceles Triangle 163"/>
              <p:cNvSpPr/>
              <p:nvPr/>
            </p:nvSpPr>
            <p:spPr>
              <a:xfrm rot="5400000">
                <a:off x="5730595" y="1309654"/>
                <a:ext cx="227460" cy="196086"/>
              </a:xfrm>
              <a:prstGeom prst="triangle">
                <a:avLst/>
              </a:prstGeom>
              <a:no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grpSp>
        <p:sp>
          <p:nvSpPr>
            <p:cNvPr id="152" name="Rectangle 151"/>
            <p:cNvSpPr/>
            <p:nvPr/>
          </p:nvSpPr>
          <p:spPr>
            <a:xfrm>
              <a:off x="3073546" y="1761750"/>
              <a:ext cx="1170326" cy="253916"/>
            </a:xfrm>
            <a:prstGeom prst="rect">
              <a:avLst/>
            </a:prstGeom>
          </p:spPr>
          <p:txBody>
            <a:bodyPr wrap="square">
              <a:spAutoFit/>
            </a:bodyPr>
            <a:lstStyle/>
            <a:p>
              <a:pPr algn="ctr" defTabSz="685783"/>
              <a:r>
                <a:rPr lang="en-GB" sz="1600" b="1" dirty="0">
                  <a:solidFill>
                    <a:srgbClr val="FFFFFF"/>
                  </a:solidFill>
                  <a:latin typeface="Calibri"/>
                </a:rPr>
                <a:t>RPD node</a:t>
              </a:r>
            </a:p>
          </p:txBody>
        </p:sp>
        <p:grpSp>
          <p:nvGrpSpPr>
            <p:cNvPr id="153" name="Group 152"/>
            <p:cNvGrpSpPr/>
            <p:nvPr/>
          </p:nvGrpSpPr>
          <p:grpSpPr>
            <a:xfrm>
              <a:off x="2682000" y="2103180"/>
              <a:ext cx="650173" cy="392415"/>
              <a:chOff x="2677810" y="2103180"/>
              <a:chExt cx="715190" cy="392415"/>
            </a:xfrm>
          </p:grpSpPr>
          <p:sp>
            <p:nvSpPr>
              <p:cNvPr id="161" name="Rectangle 160"/>
              <p:cNvSpPr/>
              <p:nvPr/>
            </p:nvSpPr>
            <p:spPr>
              <a:xfrm>
                <a:off x="2794810" y="2158106"/>
                <a:ext cx="481190" cy="324000"/>
              </a:xfrm>
              <a:prstGeom prst="rect">
                <a:avLst/>
              </a:prstGeom>
              <a:no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sp>
            <p:nvSpPr>
              <p:cNvPr id="162" name="Rectangle 161"/>
              <p:cNvSpPr/>
              <p:nvPr/>
            </p:nvSpPr>
            <p:spPr>
              <a:xfrm>
                <a:off x="2677810" y="2103180"/>
                <a:ext cx="715190" cy="392415"/>
              </a:xfrm>
              <a:prstGeom prst="rect">
                <a:avLst/>
              </a:prstGeom>
            </p:spPr>
            <p:txBody>
              <a:bodyPr wrap="square">
                <a:spAutoFit/>
              </a:bodyPr>
              <a:lstStyle/>
              <a:p>
                <a:pPr algn="ctr" defTabSz="685783"/>
                <a:r>
                  <a:rPr lang="en-GB" sz="1600" b="1" dirty="0">
                    <a:solidFill>
                      <a:srgbClr val="FFFFFF"/>
                    </a:solidFill>
                    <a:latin typeface="Calibri"/>
                  </a:rPr>
                  <a:t>RPD</a:t>
                </a:r>
                <a:br>
                  <a:rPr lang="en-GB" sz="1600" b="1" dirty="0">
                    <a:solidFill>
                      <a:srgbClr val="FFFFFF"/>
                    </a:solidFill>
                    <a:latin typeface="Calibri"/>
                  </a:rPr>
                </a:br>
                <a:r>
                  <a:rPr lang="en-GB" sz="1200" b="1" dirty="0">
                    <a:solidFill>
                      <a:srgbClr val="FFFFFF"/>
                    </a:solidFill>
                    <a:latin typeface="Calibri"/>
                  </a:rPr>
                  <a:t>module</a:t>
                </a:r>
              </a:p>
            </p:txBody>
          </p:sp>
        </p:grpSp>
        <p:grpSp>
          <p:nvGrpSpPr>
            <p:cNvPr id="154" name="Group 153"/>
            <p:cNvGrpSpPr/>
            <p:nvPr/>
          </p:nvGrpSpPr>
          <p:grpSpPr>
            <a:xfrm>
              <a:off x="3709085" y="2205894"/>
              <a:ext cx="252000" cy="252000"/>
              <a:chOff x="3843000" y="2158106"/>
              <a:chExt cx="252000" cy="252000"/>
            </a:xfrm>
          </p:grpSpPr>
          <p:sp>
            <p:nvSpPr>
              <p:cNvPr id="159" name="Rectangle 158"/>
              <p:cNvSpPr/>
              <p:nvPr/>
            </p:nvSpPr>
            <p:spPr>
              <a:xfrm>
                <a:off x="3843000" y="2158106"/>
                <a:ext cx="252000" cy="252000"/>
              </a:xfrm>
              <a:prstGeom prst="rect">
                <a:avLst/>
              </a:prstGeom>
              <a:no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2400" dirty="0" err="1">
                  <a:solidFill>
                    <a:srgbClr val="FFFFFF"/>
                  </a:solidFill>
                  <a:latin typeface="Calibri"/>
                </a:endParaRPr>
              </a:p>
            </p:txBody>
          </p:sp>
          <p:cxnSp>
            <p:nvCxnSpPr>
              <p:cNvPr id="160" name="Straight Connector 159"/>
              <p:cNvCxnSpPr/>
              <p:nvPr/>
            </p:nvCxnSpPr>
            <p:spPr>
              <a:xfrm flipV="1">
                <a:off x="3897000" y="2212106"/>
                <a:ext cx="144000" cy="1440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55" name="Straight Connector 154"/>
            <p:cNvCxnSpPr/>
            <p:nvPr/>
          </p:nvCxnSpPr>
          <p:spPr>
            <a:xfrm>
              <a:off x="3228405" y="2318820"/>
              <a:ext cx="142619" cy="4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623024" y="2318820"/>
              <a:ext cx="7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4608000" y="2319026"/>
              <a:ext cx="48600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3962134" y="2318623"/>
              <a:ext cx="396000" cy="1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4" name="Sisällön paikkamerkki 2"/>
          <p:cNvSpPr txBox="1">
            <a:spLocks/>
          </p:cNvSpPr>
          <p:nvPr/>
        </p:nvSpPr>
        <p:spPr>
          <a:xfrm>
            <a:off x="596779" y="1905000"/>
            <a:ext cx="4812696" cy="4267200"/>
          </a:xfrm>
          <a:prstGeom prst="rect">
            <a:avLst/>
          </a:prstGeom>
        </p:spPr>
        <p:txBody>
          <a:bodyPr vert="horz" lIns="121920" tIns="60960" rIns="121920" bIns="60960" rtlCol="0">
            <a:normAutofit/>
          </a:bodyPr>
          <a:lstStyle>
            <a:lvl1pPr marL="0" indent="0" algn="l" defTabSz="914400" rtl="0" eaLnBrk="1" latinLnBrk="0" hangingPunct="1">
              <a:spcBef>
                <a:spcPts val="24"/>
              </a:spcBef>
              <a:buFont typeface="Arial" pitchFamily="34" charset="0"/>
              <a:buNone/>
              <a:defRPr sz="1800" b="0" kern="1200">
                <a:solidFill>
                  <a:schemeClr val="tx2"/>
                </a:solidFill>
                <a:latin typeface="Calibri"/>
                <a:ea typeface="+mn-ea"/>
                <a:cs typeface="Calibri"/>
              </a:defRPr>
            </a:lvl1pPr>
            <a:lvl2pPr marL="457200" indent="0" algn="ctr" defTabSz="914400" rtl="0" eaLnBrk="1" latinLnBrk="0" hangingPunct="1">
              <a:spcBef>
                <a:spcPct val="20000"/>
              </a:spcBef>
              <a:buFont typeface="Arial" pitchFamily="34" charset="0"/>
              <a:buNone/>
              <a:defRPr sz="2000" b="0" kern="1200">
                <a:solidFill>
                  <a:schemeClr val="tx1">
                    <a:tint val="75000"/>
                  </a:schemeClr>
                </a:solidFill>
                <a:latin typeface="Calibri"/>
                <a:ea typeface="+mn-ea"/>
                <a:cs typeface="Calibri"/>
              </a:defRPr>
            </a:lvl2pPr>
            <a:lvl3pPr marL="914400" indent="0" algn="ctr" defTabSz="914400" rtl="0" eaLnBrk="1" latinLnBrk="0" hangingPunct="1">
              <a:spcBef>
                <a:spcPct val="20000"/>
              </a:spcBef>
              <a:buFont typeface="Arial" pitchFamily="34" charset="0"/>
              <a:buNone/>
              <a:defRPr sz="1800" b="0" kern="1200">
                <a:solidFill>
                  <a:schemeClr val="tx1">
                    <a:tint val="75000"/>
                  </a:schemeClr>
                </a:solidFill>
                <a:latin typeface="Calibri"/>
                <a:ea typeface="+mn-ea"/>
                <a:cs typeface="Calibri"/>
              </a:defRPr>
            </a:lvl3pPr>
            <a:lvl4pPr marL="1371600" indent="0" algn="ctr" defTabSz="914400" rtl="0" eaLnBrk="1" latinLnBrk="0" hangingPunct="1">
              <a:spcBef>
                <a:spcPct val="20000"/>
              </a:spcBef>
              <a:buFont typeface="Arial" pitchFamily="34" charset="0"/>
              <a:buNone/>
              <a:defRPr sz="1800" b="0" kern="1200">
                <a:solidFill>
                  <a:schemeClr val="tx1">
                    <a:tint val="75000"/>
                  </a:schemeClr>
                </a:solidFill>
                <a:latin typeface="Calibri"/>
                <a:ea typeface="+mn-ea"/>
                <a:cs typeface="Calibri"/>
              </a:defRPr>
            </a:lvl4pPr>
            <a:lvl5pPr marL="1828800" indent="0" algn="ctr" defTabSz="914400" rtl="0" eaLnBrk="1" latinLnBrk="0" hangingPunct="1">
              <a:spcBef>
                <a:spcPts val="384"/>
              </a:spcBef>
              <a:buFont typeface="Arial" pitchFamily="34" charset="0"/>
              <a:buNone/>
              <a:defRPr sz="1600" b="0" kern="1200">
                <a:solidFill>
                  <a:schemeClr val="tx1">
                    <a:tint val="75000"/>
                  </a:schemeClr>
                </a:solidFill>
                <a:latin typeface="Calibri"/>
                <a:ea typeface="+mn-ea"/>
                <a:cs typeface="Calibri"/>
              </a:defRPr>
            </a:lvl5pPr>
            <a:lvl6pPr marL="22860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defTabSz="1219170">
              <a:spcBef>
                <a:spcPts val="32"/>
              </a:spcBef>
            </a:pPr>
            <a:r>
              <a:rPr lang="en-US" sz="2400" dirty="0">
                <a:solidFill>
                  <a:srgbClr val="FFFFFF"/>
                </a:solidFill>
              </a:rPr>
              <a:t>Back-off for &gt;1.2 GHz OFDM signals made by RPD module</a:t>
            </a:r>
          </a:p>
          <a:p>
            <a:pPr defTabSz="1219170">
              <a:spcBef>
                <a:spcPts val="32"/>
              </a:spcBef>
            </a:pPr>
            <a:r>
              <a:rPr lang="en-US" sz="2400" dirty="0">
                <a:solidFill>
                  <a:srgbClr val="FFFFFF"/>
                </a:solidFill>
              </a:rPr>
              <a:t> </a:t>
            </a:r>
          </a:p>
          <a:p>
            <a:pPr defTabSz="1219170">
              <a:spcBef>
                <a:spcPts val="32"/>
              </a:spcBef>
            </a:pPr>
            <a:r>
              <a:rPr lang="en-US" sz="2400" dirty="0">
                <a:solidFill>
                  <a:srgbClr val="FFFFFF"/>
                </a:solidFill>
              </a:rPr>
              <a:t>Lower TCP</a:t>
            </a:r>
          </a:p>
          <a:p>
            <a:pPr defTabSz="1219170">
              <a:spcBef>
                <a:spcPts val="32"/>
              </a:spcBef>
            </a:pPr>
            <a:endParaRPr lang="en-US" sz="2400" dirty="0">
              <a:solidFill>
                <a:srgbClr val="FFFFFF"/>
              </a:solidFill>
            </a:endParaRPr>
          </a:p>
          <a:p>
            <a:pPr defTabSz="1219170">
              <a:spcBef>
                <a:spcPts val="32"/>
              </a:spcBef>
            </a:pPr>
            <a:r>
              <a:rPr lang="en-US" sz="2400" dirty="0">
                <a:solidFill>
                  <a:srgbClr val="FFFFFF"/>
                </a:solidFill>
              </a:rPr>
              <a:t>CM sees a flat level until 1.2 GHz and above OFDM blocks up to 1.8 GHz with different back-offs</a:t>
            </a:r>
            <a:br>
              <a:rPr lang="en-US" sz="2400" dirty="0">
                <a:solidFill>
                  <a:srgbClr val="FFFFFF"/>
                </a:solidFill>
              </a:rPr>
            </a:br>
            <a:endParaRPr lang="en-US" sz="2400" dirty="0">
              <a:solidFill>
                <a:srgbClr val="FFFFFF"/>
              </a:solidFill>
            </a:endParaRPr>
          </a:p>
          <a:p>
            <a:pPr defTabSz="1219170">
              <a:spcBef>
                <a:spcPts val="32"/>
              </a:spcBef>
            </a:pPr>
            <a:r>
              <a:rPr lang="nb-NO" sz="2400" dirty="0">
                <a:solidFill>
                  <a:srgbClr val="FFFFFF"/>
                </a:solidFill>
              </a:rPr>
              <a:t>Back-off changes possible</a:t>
            </a:r>
          </a:p>
          <a:p>
            <a:pPr defTabSz="1219170">
              <a:spcBef>
                <a:spcPts val="32"/>
              </a:spcBef>
            </a:pPr>
            <a:endParaRPr lang="nb-NO" sz="2400" dirty="0">
              <a:solidFill>
                <a:srgbClr val="FFFFFF"/>
              </a:solidFill>
            </a:endParaRPr>
          </a:p>
          <a:p>
            <a:pPr defTabSz="1219170">
              <a:spcBef>
                <a:spcPts val="32"/>
              </a:spcBef>
            </a:pPr>
            <a:endParaRPr lang="fi-FI" sz="2400" dirty="0">
              <a:solidFill>
                <a:srgbClr val="FFFFFF"/>
              </a:solidFill>
            </a:endParaRPr>
          </a:p>
        </p:txBody>
      </p:sp>
      <p:sp>
        <p:nvSpPr>
          <p:cNvPr id="2" name="Title 1"/>
          <p:cNvSpPr>
            <a:spLocks noGrp="1"/>
          </p:cNvSpPr>
          <p:nvPr>
            <p:ph type="title"/>
          </p:nvPr>
        </p:nvSpPr>
        <p:spPr/>
        <p:txBody>
          <a:bodyPr/>
          <a:lstStyle/>
          <a:p>
            <a:r>
              <a:rPr lang="en-US" sz="3733" dirty="0"/>
              <a:t>Method – how to manage TCP</a:t>
            </a:r>
            <a:endParaRPr lang="en-GB" dirty="0"/>
          </a:p>
        </p:txBody>
      </p:sp>
    </p:spTree>
    <p:extLst>
      <p:ext uri="{BB962C8B-B14F-4D97-AF65-F5344CB8AC3E}">
        <p14:creationId xmlns:p14="http://schemas.microsoft.com/office/powerpoint/2010/main" val="1892213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Spectrum Upgrade to 1.8 GHz</a:t>
            </a:r>
            <a:endParaRPr lang="en-US" dirty="0"/>
          </a:p>
        </p:txBody>
      </p:sp>
      <p:sp>
        <p:nvSpPr>
          <p:cNvPr id="3" name="Content Placeholder 2"/>
          <p:cNvSpPr>
            <a:spLocks noGrp="1"/>
          </p:cNvSpPr>
          <p:nvPr>
            <p:ph sz="half" idx="1"/>
          </p:nvPr>
        </p:nvSpPr>
        <p:spPr>
          <a:xfrm>
            <a:off x="609600" y="1568784"/>
            <a:ext cx="5384800" cy="4415925"/>
          </a:xfrm>
          <a:solidFill>
            <a:schemeClr val="tx1"/>
          </a:solidFill>
        </p:spPr>
        <p:txBody>
          <a:bodyPr>
            <a:normAutofit fontScale="92500"/>
          </a:bodyPr>
          <a:lstStyle/>
          <a:p>
            <a:pPr marL="0" indent="0">
              <a:buNone/>
            </a:pPr>
            <a:r>
              <a:rPr lang="en-US" b="1" u="sng" dirty="0" smtClean="0"/>
              <a:t>Previous RF Spectrum Upgrades</a:t>
            </a:r>
          </a:p>
          <a:p>
            <a:pPr marL="0" indent="0">
              <a:buNone/>
            </a:pPr>
            <a:endParaRPr lang="en-US" dirty="0" smtClean="0"/>
          </a:p>
          <a:p>
            <a:r>
              <a:rPr lang="en-US" dirty="0" smtClean="0"/>
              <a:t>Upgrades were accomplished with more TCP</a:t>
            </a:r>
          </a:p>
          <a:p>
            <a:r>
              <a:rPr lang="en-US" dirty="0" smtClean="0"/>
              <a:t>Continue RF Level Slope towards higher frequencies</a:t>
            </a:r>
          </a:p>
          <a:p>
            <a:r>
              <a:rPr lang="en-US" dirty="0" smtClean="0"/>
              <a:t>Meet minimum CNR/MER requirements for 64/256 QAM</a:t>
            </a:r>
          </a:p>
          <a:p>
            <a:r>
              <a:rPr lang="en-US" dirty="0" smtClean="0"/>
              <a:t>Any additional MER performance was headroom… not necessarily more bits.</a:t>
            </a:r>
            <a:endParaRPr lang="en-US" dirty="0"/>
          </a:p>
        </p:txBody>
      </p:sp>
      <p:sp>
        <p:nvSpPr>
          <p:cNvPr id="4" name="Content Placeholder 3"/>
          <p:cNvSpPr>
            <a:spLocks noGrp="1"/>
          </p:cNvSpPr>
          <p:nvPr>
            <p:ph sz="half" idx="2"/>
          </p:nvPr>
        </p:nvSpPr>
        <p:spPr>
          <a:xfrm>
            <a:off x="6244299" y="1612692"/>
            <a:ext cx="5384800" cy="4415925"/>
          </a:xfrm>
          <a:solidFill>
            <a:schemeClr val="tx1">
              <a:lumMod val="75000"/>
              <a:lumOff val="25000"/>
            </a:schemeClr>
          </a:solidFill>
        </p:spPr>
        <p:txBody>
          <a:bodyPr>
            <a:normAutofit fontScale="92500"/>
          </a:bodyPr>
          <a:lstStyle/>
          <a:p>
            <a:pPr marL="0" indent="0">
              <a:buNone/>
            </a:pPr>
            <a:r>
              <a:rPr lang="en-US" b="1" u="sng" dirty="0" smtClean="0"/>
              <a:t>RF </a:t>
            </a:r>
            <a:r>
              <a:rPr lang="en-US" b="1" u="sng" dirty="0" err="1" smtClean="0"/>
              <a:t>Spectum</a:t>
            </a:r>
            <a:r>
              <a:rPr lang="en-US" b="1" u="sng" dirty="0" smtClean="0"/>
              <a:t> Upgrade to 1.8 GHz</a:t>
            </a:r>
          </a:p>
          <a:p>
            <a:endParaRPr lang="en-US" dirty="0"/>
          </a:p>
          <a:p>
            <a:r>
              <a:rPr lang="en-US" dirty="0" smtClean="0"/>
              <a:t>Additional TCP is not readily available.</a:t>
            </a:r>
          </a:p>
          <a:p>
            <a:r>
              <a:rPr lang="en-US" dirty="0" err="1" smtClean="0"/>
              <a:t>Docsis</a:t>
            </a:r>
            <a:r>
              <a:rPr lang="en-US" dirty="0" smtClean="0"/>
              <a:t> 3.1 OFDM has enabled higher and flexible modulation.</a:t>
            </a:r>
          </a:p>
          <a:p>
            <a:r>
              <a:rPr lang="en-US" dirty="0" smtClean="0"/>
              <a:t>Reduced input level at the higher frequencies will result in significant bandwidth.</a:t>
            </a:r>
          </a:p>
          <a:p>
            <a:r>
              <a:rPr lang="en-US" dirty="0" smtClean="0"/>
              <a:t>Improved input levels (higher MER) will enable higher modulation and more bits in the pipe.</a:t>
            </a:r>
          </a:p>
          <a:p>
            <a:endParaRPr lang="en-US" dirty="0"/>
          </a:p>
        </p:txBody>
      </p:sp>
      <p:sp>
        <p:nvSpPr>
          <p:cNvPr id="5" name="Slide Number Placeholder 4"/>
          <p:cNvSpPr>
            <a:spLocks noGrp="1"/>
          </p:cNvSpPr>
          <p:nvPr>
            <p:ph type="sldNum" sz="quarter" idx="10"/>
          </p:nvPr>
        </p:nvSpPr>
        <p:spPr/>
        <p:txBody>
          <a:bodyPr/>
          <a:lstStyle/>
          <a:p>
            <a:pPr algn="r"/>
            <a:fld id="{9B666BC0-80BF-4EE0-ADF0-663793F720C3}" type="slidenum">
              <a:rPr lang="fi-FI" smtClean="0"/>
              <a:pPr algn="r"/>
              <a:t>5</a:t>
            </a:fld>
            <a:endParaRPr lang="fi-FI"/>
          </a:p>
        </p:txBody>
      </p:sp>
    </p:spTree>
    <p:extLst>
      <p:ext uri="{BB962C8B-B14F-4D97-AF65-F5344CB8AC3E}">
        <p14:creationId xmlns:p14="http://schemas.microsoft.com/office/powerpoint/2010/main" val="387402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9239" y="1045516"/>
            <a:ext cx="6485044" cy="3761888"/>
          </a:xfrm>
          <a:prstGeom prst="rect">
            <a:avLst/>
          </a:prstGeom>
        </p:spPr>
      </p:pic>
      <p:pic>
        <p:nvPicPr>
          <p:cNvPr id="2" name="Picture 1"/>
          <p:cNvPicPr>
            <a:picLocks noChangeAspect="1"/>
          </p:cNvPicPr>
          <p:nvPr/>
        </p:nvPicPr>
        <p:blipFill>
          <a:blip r:embed="rId4"/>
          <a:stretch>
            <a:fillRect/>
          </a:stretch>
        </p:blipFill>
        <p:spPr>
          <a:xfrm>
            <a:off x="5954047" y="1039838"/>
            <a:ext cx="5963645" cy="3764569"/>
          </a:xfrm>
          <a:prstGeom prst="rect">
            <a:avLst/>
          </a:prstGeom>
        </p:spPr>
      </p:pic>
      <p:sp>
        <p:nvSpPr>
          <p:cNvPr id="6" name="Title 5"/>
          <p:cNvSpPr>
            <a:spLocks noGrp="1"/>
          </p:cNvSpPr>
          <p:nvPr>
            <p:ph type="title"/>
          </p:nvPr>
        </p:nvSpPr>
        <p:spPr>
          <a:xfrm>
            <a:off x="560272" y="313673"/>
            <a:ext cx="11151029" cy="1120613"/>
          </a:xfrm>
        </p:spPr>
        <p:txBody>
          <a:bodyPr/>
          <a:lstStyle/>
          <a:p>
            <a:r>
              <a:rPr lang="en-US" dirty="0" smtClean="0"/>
              <a:t>Throughput data comparison </a:t>
            </a:r>
            <a:endParaRPr lang="en-US" dirty="0"/>
          </a:p>
        </p:txBody>
      </p:sp>
      <p:sp>
        <p:nvSpPr>
          <p:cNvPr id="5" name="Slide Number Placeholder 4"/>
          <p:cNvSpPr>
            <a:spLocks noGrp="1"/>
          </p:cNvSpPr>
          <p:nvPr>
            <p:ph type="sldNum" sz="quarter" idx="10"/>
          </p:nvPr>
        </p:nvSpPr>
        <p:spPr/>
        <p:txBody>
          <a:bodyPr/>
          <a:lstStyle/>
          <a:p>
            <a:pPr algn="r" defTabSz="1219170">
              <a:defRPr/>
            </a:pPr>
            <a:fld id="{9B666BC0-80BF-4EE0-ADF0-663793F720C3}" type="slidenum">
              <a:rPr lang="en-US">
                <a:solidFill>
                  <a:srgbClr val="003A5D"/>
                </a:solidFill>
              </a:rPr>
              <a:pPr algn="r" defTabSz="1219170">
                <a:defRPr/>
              </a:pPr>
              <a:t>6</a:t>
            </a:fld>
            <a:endParaRPr lang="en-US">
              <a:solidFill>
                <a:srgbClr val="003A5D"/>
              </a:solidFill>
            </a:endParaRPr>
          </a:p>
        </p:txBody>
      </p:sp>
      <p:sp>
        <p:nvSpPr>
          <p:cNvPr id="15" name="TextBox 14"/>
          <p:cNvSpPr txBox="1"/>
          <p:nvPr/>
        </p:nvSpPr>
        <p:spPr>
          <a:xfrm>
            <a:off x="1341953" y="3715809"/>
            <a:ext cx="876031" cy="461665"/>
          </a:xfrm>
          <a:prstGeom prst="rect">
            <a:avLst/>
          </a:prstGeom>
          <a:noFill/>
        </p:spPr>
        <p:txBody>
          <a:bodyPr wrap="square" rtlCol="0">
            <a:spAutoFit/>
          </a:bodyPr>
          <a:lstStyle/>
          <a:p>
            <a:pPr defTabSz="1219170">
              <a:defRPr/>
            </a:pPr>
            <a:r>
              <a:rPr lang="fi-FI" sz="1200" dirty="0">
                <a:solidFill>
                  <a:srgbClr val="000000"/>
                </a:solidFill>
                <a:latin typeface="Calibri"/>
              </a:rPr>
              <a:t>24 x  </a:t>
            </a:r>
          </a:p>
          <a:p>
            <a:pPr defTabSz="1219170">
              <a:defRPr/>
            </a:pPr>
            <a:r>
              <a:rPr lang="fi-FI" sz="1200" dirty="0">
                <a:solidFill>
                  <a:srgbClr val="000000"/>
                </a:solidFill>
                <a:latin typeface="Calibri"/>
              </a:rPr>
              <a:t>SC QAM</a:t>
            </a:r>
            <a:endParaRPr lang="en-US" sz="1200" dirty="0">
              <a:solidFill>
                <a:srgbClr val="000000"/>
              </a:solidFill>
              <a:latin typeface="Calibri"/>
            </a:endParaRPr>
          </a:p>
        </p:txBody>
      </p:sp>
      <p:sp>
        <p:nvSpPr>
          <p:cNvPr id="16" name="Up-Down Arrow 15"/>
          <p:cNvSpPr/>
          <p:nvPr/>
        </p:nvSpPr>
        <p:spPr>
          <a:xfrm rot="3913658">
            <a:off x="2737330" y="1006102"/>
            <a:ext cx="276277" cy="3433992"/>
          </a:xfrm>
          <a:prstGeom prst="upDownArrow">
            <a:avLst/>
          </a:prstGeom>
          <a:solidFill>
            <a:schemeClr val="tx2">
              <a:lumMod val="25000"/>
              <a:lumOff val="75000"/>
            </a:schemeClr>
          </a:solid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en-US" sz="2400" dirty="0">
              <a:solidFill>
                <a:srgbClr val="FFFFFF"/>
              </a:solidFill>
              <a:latin typeface="Calibri"/>
            </a:endParaRPr>
          </a:p>
        </p:txBody>
      </p:sp>
      <p:sp>
        <p:nvSpPr>
          <p:cNvPr id="17" name="TextBox 16"/>
          <p:cNvSpPr txBox="1"/>
          <p:nvPr/>
        </p:nvSpPr>
        <p:spPr>
          <a:xfrm rot="20172088">
            <a:off x="2311940" y="2630002"/>
            <a:ext cx="792974" cy="297454"/>
          </a:xfrm>
          <a:prstGeom prst="rect">
            <a:avLst/>
          </a:prstGeom>
          <a:noFill/>
        </p:spPr>
        <p:txBody>
          <a:bodyPr wrap="none" rtlCol="0">
            <a:spAutoFit/>
          </a:bodyPr>
          <a:lstStyle/>
          <a:p>
            <a:pPr defTabSz="1219170">
              <a:defRPr/>
            </a:pPr>
            <a:r>
              <a:rPr lang="en-US" sz="1333" dirty="0">
                <a:solidFill>
                  <a:srgbClr val="000000"/>
                </a:solidFill>
                <a:latin typeface="Calibri"/>
              </a:rPr>
              <a:t>9.4 Gbps</a:t>
            </a:r>
          </a:p>
        </p:txBody>
      </p:sp>
      <p:sp>
        <p:nvSpPr>
          <p:cNvPr id="18" name="Up-Down Arrow 17"/>
          <p:cNvSpPr/>
          <p:nvPr/>
        </p:nvSpPr>
        <p:spPr>
          <a:xfrm rot="5400000">
            <a:off x="890483" y="3739304"/>
            <a:ext cx="213973" cy="682792"/>
          </a:xfrm>
          <a:prstGeom prst="upDownArrow">
            <a:avLst/>
          </a:prstGeom>
          <a:solidFill>
            <a:srgbClr val="FF0000"/>
          </a:solid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en-US" sz="2400" dirty="0">
              <a:solidFill>
                <a:srgbClr val="FFFFFF"/>
              </a:solidFill>
              <a:latin typeface="Calibri"/>
            </a:endParaRPr>
          </a:p>
        </p:txBody>
      </p:sp>
      <p:sp>
        <p:nvSpPr>
          <p:cNvPr id="19" name="TextBox 18"/>
          <p:cNvSpPr txBox="1"/>
          <p:nvPr/>
        </p:nvSpPr>
        <p:spPr>
          <a:xfrm>
            <a:off x="494366" y="3622115"/>
            <a:ext cx="860284" cy="297454"/>
          </a:xfrm>
          <a:prstGeom prst="rect">
            <a:avLst/>
          </a:prstGeom>
          <a:noFill/>
        </p:spPr>
        <p:txBody>
          <a:bodyPr wrap="square" rtlCol="0">
            <a:spAutoFit/>
          </a:bodyPr>
          <a:lstStyle/>
          <a:p>
            <a:pPr algn="ctr" defTabSz="1219170">
              <a:defRPr/>
            </a:pPr>
            <a:r>
              <a:rPr lang="fi-FI" sz="1333" dirty="0">
                <a:solidFill>
                  <a:srgbClr val="000000"/>
                </a:solidFill>
                <a:latin typeface="Calibri"/>
              </a:rPr>
              <a:t>1.4 Gbps</a:t>
            </a:r>
            <a:endParaRPr lang="en-US" sz="1333" dirty="0">
              <a:solidFill>
                <a:srgbClr val="000000"/>
              </a:solidFill>
              <a:latin typeface="Calibri"/>
            </a:endParaRPr>
          </a:p>
        </p:txBody>
      </p:sp>
      <p:sp>
        <p:nvSpPr>
          <p:cNvPr id="20" name="Up-Down Arrow 19"/>
          <p:cNvSpPr/>
          <p:nvPr/>
        </p:nvSpPr>
        <p:spPr>
          <a:xfrm rot="5400000">
            <a:off x="7279688" y="3409186"/>
            <a:ext cx="213973" cy="1500000"/>
          </a:xfrm>
          <a:prstGeom prst="upDownArrow">
            <a:avLst/>
          </a:prstGeom>
          <a:solidFill>
            <a:srgbClr val="FF0000"/>
          </a:solid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en-US" sz="2400" dirty="0">
              <a:solidFill>
                <a:srgbClr val="FFFFFF"/>
              </a:solidFill>
              <a:latin typeface="Calibri"/>
            </a:endParaRPr>
          </a:p>
        </p:txBody>
      </p:sp>
      <p:sp>
        <p:nvSpPr>
          <p:cNvPr id="21" name="TextBox 20"/>
          <p:cNvSpPr txBox="1"/>
          <p:nvPr/>
        </p:nvSpPr>
        <p:spPr>
          <a:xfrm>
            <a:off x="6892431" y="3676259"/>
            <a:ext cx="851183" cy="297454"/>
          </a:xfrm>
          <a:prstGeom prst="rect">
            <a:avLst/>
          </a:prstGeom>
          <a:noFill/>
        </p:spPr>
        <p:txBody>
          <a:bodyPr wrap="square" rtlCol="0">
            <a:spAutoFit/>
          </a:bodyPr>
          <a:lstStyle/>
          <a:p>
            <a:pPr algn="ctr" defTabSz="1219170">
              <a:defRPr/>
            </a:pPr>
            <a:r>
              <a:rPr lang="fi-FI" sz="1333" dirty="0">
                <a:solidFill>
                  <a:srgbClr val="000000"/>
                </a:solidFill>
                <a:latin typeface="Calibri"/>
              </a:rPr>
              <a:t>3.8 </a:t>
            </a:r>
            <a:r>
              <a:rPr lang="fi-FI" sz="1333" dirty="0" err="1">
                <a:solidFill>
                  <a:srgbClr val="000000"/>
                </a:solidFill>
                <a:latin typeface="Calibri"/>
              </a:rPr>
              <a:t>Gbps</a:t>
            </a:r>
            <a:endParaRPr lang="en-US" sz="1333" dirty="0">
              <a:solidFill>
                <a:srgbClr val="000000"/>
              </a:solidFill>
              <a:latin typeface="Calibri"/>
            </a:endParaRPr>
          </a:p>
        </p:txBody>
      </p:sp>
      <p:sp>
        <p:nvSpPr>
          <p:cNvPr id="22" name="TextBox 21"/>
          <p:cNvSpPr txBox="1"/>
          <p:nvPr/>
        </p:nvSpPr>
        <p:spPr>
          <a:xfrm>
            <a:off x="9336503" y="3756922"/>
            <a:ext cx="720000" cy="461665"/>
          </a:xfrm>
          <a:prstGeom prst="rect">
            <a:avLst/>
          </a:prstGeom>
          <a:noFill/>
        </p:spPr>
        <p:txBody>
          <a:bodyPr wrap="square" rtlCol="0">
            <a:spAutoFit/>
          </a:bodyPr>
          <a:lstStyle/>
          <a:p>
            <a:pPr defTabSz="1219170">
              <a:defRPr/>
            </a:pPr>
            <a:r>
              <a:rPr lang="fi-FI" sz="1200" dirty="0">
                <a:solidFill>
                  <a:srgbClr val="000000"/>
                </a:solidFill>
                <a:latin typeface="Calibri"/>
              </a:rPr>
              <a:t>4096</a:t>
            </a:r>
          </a:p>
          <a:p>
            <a:pPr defTabSz="1219170">
              <a:defRPr/>
            </a:pPr>
            <a:r>
              <a:rPr lang="fi-FI" sz="1200" dirty="0">
                <a:solidFill>
                  <a:srgbClr val="000000"/>
                </a:solidFill>
                <a:latin typeface="Calibri"/>
              </a:rPr>
              <a:t>OFDM</a:t>
            </a:r>
            <a:endParaRPr lang="en-US" sz="1200" dirty="0">
              <a:solidFill>
                <a:srgbClr val="000000"/>
              </a:solidFill>
              <a:latin typeface="Calibri"/>
            </a:endParaRPr>
          </a:p>
        </p:txBody>
      </p:sp>
      <p:sp>
        <p:nvSpPr>
          <p:cNvPr id="23" name="TextBox 22"/>
          <p:cNvSpPr txBox="1"/>
          <p:nvPr/>
        </p:nvSpPr>
        <p:spPr>
          <a:xfrm>
            <a:off x="8800366" y="3746754"/>
            <a:ext cx="720000" cy="461665"/>
          </a:xfrm>
          <a:prstGeom prst="rect">
            <a:avLst/>
          </a:prstGeom>
          <a:noFill/>
        </p:spPr>
        <p:txBody>
          <a:bodyPr wrap="square" rtlCol="0">
            <a:spAutoFit/>
          </a:bodyPr>
          <a:lstStyle/>
          <a:p>
            <a:pPr defTabSz="1219170">
              <a:defRPr/>
            </a:pPr>
            <a:r>
              <a:rPr lang="fi-FI" sz="1200" dirty="0">
                <a:solidFill>
                  <a:srgbClr val="000000"/>
                </a:solidFill>
                <a:latin typeface="Calibri"/>
              </a:rPr>
              <a:t>4096</a:t>
            </a:r>
          </a:p>
          <a:p>
            <a:pPr defTabSz="1219170">
              <a:defRPr/>
            </a:pPr>
            <a:r>
              <a:rPr lang="fi-FI" sz="1200" dirty="0">
                <a:solidFill>
                  <a:srgbClr val="000000"/>
                </a:solidFill>
                <a:latin typeface="Calibri"/>
              </a:rPr>
              <a:t>OFDM</a:t>
            </a:r>
            <a:endParaRPr lang="en-US" sz="1200" dirty="0">
              <a:solidFill>
                <a:srgbClr val="000000"/>
              </a:solidFill>
              <a:latin typeface="Calibri"/>
            </a:endParaRPr>
          </a:p>
        </p:txBody>
      </p:sp>
      <p:sp>
        <p:nvSpPr>
          <p:cNvPr id="24" name="TextBox 23"/>
          <p:cNvSpPr txBox="1"/>
          <p:nvPr/>
        </p:nvSpPr>
        <p:spPr>
          <a:xfrm>
            <a:off x="9872639" y="3688736"/>
            <a:ext cx="720000" cy="461665"/>
          </a:xfrm>
          <a:prstGeom prst="rect">
            <a:avLst/>
          </a:prstGeom>
          <a:noFill/>
        </p:spPr>
        <p:txBody>
          <a:bodyPr wrap="square" rtlCol="0">
            <a:spAutoFit/>
          </a:bodyPr>
          <a:lstStyle/>
          <a:p>
            <a:pPr defTabSz="1219170">
              <a:defRPr/>
            </a:pPr>
            <a:r>
              <a:rPr lang="fi-FI" sz="1200" dirty="0">
                <a:solidFill>
                  <a:srgbClr val="000000"/>
                </a:solidFill>
                <a:latin typeface="Calibri"/>
              </a:rPr>
              <a:t>2048</a:t>
            </a:r>
          </a:p>
          <a:p>
            <a:pPr defTabSz="1219170">
              <a:defRPr/>
            </a:pPr>
            <a:r>
              <a:rPr lang="fi-FI" sz="1200" dirty="0">
                <a:solidFill>
                  <a:srgbClr val="000000"/>
                </a:solidFill>
                <a:latin typeface="Calibri"/>
              </a:rPr>
              <a:t>OFDM</a:t>
            </a:r>
            <a:endParaRPr lang="en-US" sz="1200" dirty="0">
              <a:solidFill>
                <a:srgbClr val="000000"/>
              </a:solidFill>
              <a:latin typeface="Calibri"/>
            </a:endParaRPr>
          </a:p>
        </p:txBody>
      </p:sp>
      <p:sp>
        <p:nvSpPr>
          <p:cNvPr id="25" name="TextBox 24"/>
          <p:cNvSpPr txBox="1"/>
          <p:nvPr/>
        </p:nvSpPr>
        <p:spPr>
          <a:xfrm>
            <a:off x="10448957" y="3715808"/>
            <a:ext cx="720000" cy="461665"/>
          </a:xfrm>
          <a:prstGeom prst="rect">
            <a:avLst/>
          </a:prstGeom>
          <a:noFill/>
        </p:spPr>
        <p:txBody>
          <a:bodyPr wrap="square" rtlCol="0">
            <a:spAutoFit/>
          </a:bodyPr>
          <a:lstStyle/>
          <a:p>
            <a:pPr defTabSz="1219170">
              <a:defRPr/>
            </a:pPr>
            <a:r>
              <a:rPr lang="fi-FI" sz="1200" dirty="0">
                <a:solidFill>
                  <a:srgbClr val="000000"/>
                </a:solidFill>
                <a:latin typeface="Calibri"/>
              </a:rPr>
              <a:t>1024</a:t>
            </a:r>
          </a:p>
          <a:p>
            <a:pPr defTabSz="1219170">
              <a:defRPr/>
            </a:pPr>
            <a:r>
              <a:rPr lang="fi-FI" sz="1200" dirty="0">
                <a:solidFill>
                  <a:srgbClr val="000000"/>
                </a:solidFill>
                <a:latin typeface="Calibri"/>
              </a:rPr>
              <a:t>OFDM</a:t>
            </a:r>
            <a:endParaRPr lang="en-US" sz="1200" dirty="0">
              <a:solidFill>
                <a:srgbClr val="000000"/>
              </a:solidFill>
              <a:latin typeface="Calibri"/>
            </a:endParaRPr>
          </a:p>
        </p:txBody>
      </p:sp>
      <p:sp>
        <p:nvSpPr>
          <p:cNvPr id="26" name="TextBox 25"/>
          <p:cNvSpPr txBox="1"/>
          <p:nvPr/>
        </p:nvSpPr>
        <p:spPr>
          <a:xfrm>
            <a:off x="11003551" y="3696541"/>
            <a:ext cx="720000" cy="461665"/>
          </a:xfrm>
          <a:prstGeom prst="rect">
            <a:avLst/>
          </a:prstGeom>
          <a:noFill/>
        </p:spPr>
        <p:txBody>
          <a:bodyPr wrap="square" rtlCol="0">
            <a:spAutoFit/>
          </a:bodyPr>
          <a:lstStyle/>
          <a:p>
            <a:pPr defTabSz="1219170">
              <a:defRPr/>
            </a:pPr>
            <a:r>
              <a:rPr lang="fi-FI" sz="1200" dirty="0">
                <a:solidFill>
                  <a:srgbClr val="000000"/>
                </a:solidFill>
                <a:latin typeface="Calibri"/>
              </a:rPr>
              <a:t>512</a:t>
            </a:r>
          </a:p>
          <a:p>
            <a:pPr defTabSz="1219170">
              <a:defRPr/>
            </a:pPr>
            <a:r>
              <a:rPr lang="fi-FI" sz="1200" dirty="0">
                <a:solidFill>
                  <a:srgbClr val="000000"/>
                </a:solidFill>
                <a:latin typeface="Calibri"/>
              </a:rPr>
              <a:t>OFDM</a:t>
            </a:r>
            <a:endParaRPr lang="en-US" sz="1200" dirty="0">
              <a:solidFill>
                <a:srgbClr val="000000"/>
              </a:solidFill>
              <a:latin typeface="Calibri"/>
            </a:endParaRPr>
          </a:p>
        </p:txBody>
      </p:sp>
      <p:sp>
        <p:nvSpPr>
          <p:cNvPr id="27" name="TextBox 26"/>
          <p:cNvSpPr txBox="1"/>
          <p:nvPr/>
        </p:nvSpPr>
        <p:spPr>
          <a:xfrm>
            <a:off x="8155869" y="3802446"/>
            <a:ext cx="780000" cy="461665"/>
          </a:xfrm>
          <a:prstGeom prst="rect">
            <a:avLst/>
          </a:prstGeom>
          <a:noFill/>
        </p:spPr>
        <p:txBody>
          <a:bodyPr wrap="square" rtlCol="0">
            <a:spAutoFit/>
          </a:bodyPr>
          <a:lstStyle/>
          <a:p>
            <a:pPr defTabSz="1219170">
              <a:defRPr/>
            </a:pPr>
            <a:r>
              <a:rPr lang="fi-FI" sz="1200" dirty="0">
                <a:solidFill>
                  <a:srgbClr val="000000"/>
                </a:solidFill>
                <a:latin typeface="Calibri"/>
              </a:rPr>
              <a:t>27 x  </a:t>
            </a:r>
          </a:p>
          <a:p>
            <a:pPr defTabSz="1219170">
              <a:defRPr/>
            </a:pPr>
            <a:r>
              <a:rPr lang="fi-FI" sz="1200" dirty="0">
                <a:solidFill>
                  <a:srgbClr val="000000"/>
                </a:solidFill>
                <a:latin typeface="Calibri"/>
              </a:rPr>
              <a:t>SC QAM</a:t>
            </a:r>
            <a:endParaRPr lang="en-US" sz="1200" dirty="0">
              <a:solidFill>
                <a:srgbClr val="000000"/>
              </a:solidFill>
              <a:latin typeface="Calibri"/>
            </a:endParaRPr>
          </a:p>
        </p:txBody>
      </p:sp>
      <p:sp>
        <p:nvSpPr>
          <p:cNvPr id="30" name="Up-Down Arrow 29"/>
          <p:cNvSpPr/>
          <p:nvPr/>
        </p:nvSpPr>
        <p:spPr>
          <a:xfrm rot="3812952">
            <a:off x="9828689" y="470236"/>
            <a:ext cx="276277" cy="3950827"/>
          </a:xfrm>
          <a:prstGeom prst="upDownArrow">
            <a:avLst/>
          </a:prstGeom>
          <a:solidFill>
            <a:schemeClr val="tx2">
              <a:lumMod val="25000"/>
              <a:lumOff val="75000"/>
            </a:schemeClr>
          </a:solid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en-US" sz="2400" dirty="0">
              <a:solidFill>
                <a:srgbClr val="FFFFFF"/>
              </a:solidFill>
              <a:latin typeface="Calibri"/>
            </a:endParaRPr>
          </a:p>
        </p:txBody>
      </p:sp>
      <p:sp>
        <p:nvSpPr>
          <p:cNvPr id="31" name="TextBox 30"/>
          <p:cNvSpPr txBox="1"/>
          <p:nvPr/>
        </p:nvSpPr>
        <p:spPr>
          <a:xfrm rot="19815746">
            <a:off x="9050011" y="2149256"/>
            <a:ext cx="1148911" cy="297454"/>
          </a:xfrm>
          <a:prstGeom prst="rect">
            <a:avLst/>
          </a:prstGeom>
          <a:noFill/>
        </p:spPr>
        <p:txBody>
          <a:bodyPr wrap="square" rtlCol="0">
            <a:spAutoFit/>
          </a:bodyPr>
          <a:lstStyle/>
          <a:p>
            <a:pPr defTabSz="1219170">
              <a:defRPr/>
            </a:pPr>
            <a:r>
              <a:rPr lang="en-US" sz="1333" dirty="0">
                <a:solidFill>
                  <a:srgbClr val="000000"/>
                </a:solidFill>
                <a:latin typeface="Calibri"/>
              </a:rPr>
              <a:t>10.6 Gbps</a:t>
            </a:r>
          </a:p>
        </p:txBody>
      </p:sp>
      <p:sp>
        <p:nvSpPr>
          <p:cNvPr id="28" name="TextBox 27"/>
          <p:cNvSpPr txBox="1"/>
          <p:nvPr/>
        </p:nvSpPr>
        <p:spPr>
          <a:xfrm>
            <a:off x="6972254" y="5947478"/>
            <a:ext cx="5022016" cy="338554"/>
          </a:xfrm>
          <a:prstGeom prst="rect">
            <a:avLst/>
          </a:prstGeom>
          <a:noFill/>
        </p:spPr>
        <p:txBody>
          <a:bodyPr wrap="none" rtlCol="0">
            <a:spAutoFit/>
          </a:bodyPr>
          <a:lstStyle/>
          <a:p>
            <a:pPr defTabSz="1219170">
              <a:defRPr/>
            </a:pPr>
            <a:r>
              <a:rPr lang="fi-FI" sz="1600" dirty="0" err="1">
                <a:solidFill>
                  <a:srgbClr val="FFFFFF"/>
                </a:solidFill>
                <a:latin typeface="Calibri"/>
              </a:rPr>
              <a:t>Note</a:t>
            </a:r>
            <a:r>
              <a:rPr lang="fi-FI" sz="1600" dirty="0">
                <a:solidFill>
                  <a:srgbClr val="FFFFFF"/>
                </a:solidFill>
                <a:latin typeface="Calibri"/>
              </a:rPr>
              <a:t>. 46 </a:t>
            </a:r>
            <a:r>
              <a:rPr lang="fi-FI" sz="1600" dirty="0" err="1">
                <a:solidFill>
                  <a:srgbClr val="FFFFFF"/>
                </a:solidFill>
                <a:latin typeface="Calibri"/>
              </a:rPr>
              <a:t>Mbps</a:t>
            </a:r>
            <a:r>
              <a:rPr lang="fi-FI" sz="1600" dirty="0">
                <a:solidFill>
                  <a:srgbClr val="FFFFFF"/>
                </a:solidFill>
                <a:latin typeface="Calibri"/>
              </a:rPr>
              <a:t> </a:t>
            </a:r>
            <a:r>
              <a:rPr lang="fi-FI" sz="1600" dirty="0" err="1">
                <a:solidFill>
                  <a:srgbClr val="FFFFFF"/>
                </a:solidFill>
                <a:latin typeface="Calibri"/>
              </a:rPr>
              <a:t>used</a:t>
            </a:r>
            <a:r>
              <a:rPr lang="fi-FI" sz="1600" dirty="0">
                <a:solidFill>
                  <a:srgbClr val="FFFFFF"/>
                </a:solidFill>
                <a:latin typeface="Calibri"/>
              </a:rPr>
              <a:t> for SC-QAM and 2.1 Gbps 4096OFDM</a:t>
            </a:r>
            <a:endParaRPr lang="en-US" sz="1600" dirty="0">
              <a:solidFill>
                <a:srgbClr val="FFFFFF"/>
              </a:solidFill>
              <a:latin typeface="Calibri"/>
            </a:endParaRPr>
          </a:p>
        </p:txBody>
      </p:sp>
      <p:sp>
        <p:nvSpPr>
          <p:cNvPr id="29" name="TextBox 28"/>
          <p:cNvSpPr txBox="1"/>
          <p:nvPr/>
        </p:nvSpPr>
        <p:spPr>
          <a:xfrm>
            <a:off x="2922496" y="3540009"/>
            <a:ext cx="720000" cy="461665"/>
          </a:xfrm>
          <a:prstGeom prst="rect">
            <a:avLst/>
          </a:prstGeom>
          <a:noFill/>
        </p:spPr>
        <p:txBody>
          <a:bodyPr wrap="square" rtlCol="0">
            <a:spAutoFit/>
          </a:bodyPr>
          <a:lstStyle/>
          <a:p>
            <a:pPr defTabSz="1219170">
              <a:defRPr/>
            </a:pPr>
            <a:r>
              <a:rPr lang="fi-FI" sz="1200" dirty="0">
                <a:solidFill>
                  <a:srgbClr val="000000"/>
                </a:solidFill>
                <a:latin typeface="Calibri"/>
              </a:rPr>
              <a:t>4096</a:t>
            </a:r>
          </a:p>
          <a:p>
            <a:pPr defTabSz="1219170">
              <a:defRPr/>
            </a:pPr>
            <a:r>
              <a:rPr lang="fi-FI" sz="1200" dirty="0">
                <a:solidFill>
                  <a:srgbClr val="000000"/>
                </a:solidFill>
                <a:latin typeface="Calibri"/>
              </a:rPr>
              <a:t>OFDM</a:t>
            </a:r>
            <a:endParaRPr lang="en-US" sz="1200" dirty="0">
              <a:solidFill>
                <a:srgbClr val="000000"/>
              </a:solidFill>
              <a:latin typeface="Calibri"/>
            </a:endParaRPr>
          </a:p>
        </p:txBody>
      </p:sp>
      <p:sp>
        <p:nvSpPr>
          <p:cNvPr id="32" name="TextBox 31"/>
          <p:cNvSpPr txBox="1"/>
          <p:nvPr/>
        </p:nvSpPr>
        <p:spPr>
          <a:xfrm>
            <a:off x="2358353" y="3567309"/>
            <a:ext cx="720000" cy="338554"/>
          </a:xfrm>
          <a:prstGeom prst="rect">
            <a:avLst/>
          </a:prstGeom>
          <a:noFill/>
        </p:spPr>
        <p:txBody>
          <a:bodyPr wrap="square" rtlCol="0">
            <a:spAutoFit/>
          </a:bodyPr>
          <a:lstStyle/>
          <a:p>
            <a:pPr defTabSz="1219170">
              <a:defRPr/>
            </a:pPr>
            <a:r>
              <a:rPr lang="fi-FI" sz="1600" dirty="0">
                <a:solidFill>
                  <a:srgbClr val="000000"/>
                </a:solidFill>
                <a:latin typeface="Calibri"/>
              </a:rPr>
              <a:t>4 X</a:t>
            </a:r>
            <a:endParaRPr lang="en-US" sz="1600" dirty="0">
              <a:solidFill>
                <a:srgbClr val="000000"/>
              </a:solidFill>
              <a:latin typeface="Calibri"/>
            </a:endParaRPr>
          </a:p>
        </p:txBody>
      </p:sp>
      <p:sp>
        <p:nvSpPr>
          <p:cNvPr id="7" name="TextBox 6"/>
          <p:cNvSpPr txBox="1"/>
          <p:nvPr/>
        </p:nvSpPr>
        <p:spPr>
          <a:xfrm>
            <a:off x="201168" y="4914277"/>
            <a:ext cx="11716524"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Signal level +/- 2 dB (generally resulting in +/- 2dB MER) will result in significant difference in throughput</a:t>
            </a:r>
          </a:p>
          <a:p>
            <a:pPr marL="285750" indent="-285750">
              <a:buFont typeface="Arial" panose="020B0604020202020204" pitchFamily="34" charset="0"/>
              <a:buChar char="•"/>
            </a:pPr>
            <a:r>
              <a:rPr lang="en-US" dirty="0" smtClean="0">
                <a:solidFill>
                  <a:schemeClr val="bg1"/>
                </a:solidFill>
              </a:rPr>
              <a:t>A system that can better stabilize signal levels will result in more throughput.</a:t>
            </a:r>
          </a:p>
          <a:p>
            <a:pPr marL="285750" indent="-285750">
              <a:buFont typeface="Arial" panose="020B0604020202020204" pitchFamily="34" charset="0"/>
              <a:buChar char="•"/>
            </a:pPr>
            <a:r>
              <a:rPr lang="en-US" dirty="0" smtClean="0">
                <a:solidFill>
                  <a:schemeClr val="bg1"/>
                </a:solidFill>
              </a:rPr>
              <a:t>More throughput means more $ Income</a:t>
            </a:r>
          </a:p>
        </p:txBody>
      </p:sp>
    </p:spTree>
    <p:extLst>
      <p:ext uri="{BB962C8B-B14F-4D97-AF65-F5344CB8AC3E}">
        <p14:creationId xmlns:p14="http://schemas.microsoft.com/office/powerpoint/2010/main" val="14322798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Spectrum Conclusion</a:t>
            </a:r>
            <a:endParaRPr lang="en-US" dirty="0"/>
          </a:p>
        </p:txBody>
      </p:sp>
      <p:sp>
        <p:nvSpPr>
          <p:cNvPr id="3" name="Content Placeholder 2"/>
          <p:cNvSpPr>
            <a:spLocks noGrp="1"/>
          </p:cNvSpPr>
          <p:nvPr>
            <p:ph idx="1"/>
          </p:nvPr>
        </p:nvSpPr>
        <p:spPr>
          <a:xfrm>
            <a:off x="609600" y="1577363"/>
            <a:ext cx="11151029" cy="4416491"/>
          </a:xfrm>
        </p:spPr>
        <p:txBody>
          <a:bodyPr>
            <a:normAutofit/>
          </a:bodyPr>
          <a:lstStyle/>
          <a:p>
            <a:r>
              <a:rPr lang="en-US" dirty="0" smtClean="0"/>
              <a:t>TCP (Total Composite Power) will be limited.</a:t>
            </a:r>
          </a:p>
          <a:p>
            <a:r>
              <a:rPr lang="en-US" dirty="0"/>
              <a:t>R</a:t>
            </a:r>
            <a:r>
              <a:rPr lang="en-US" dirty="0" smtClean="0"/>
              <a:t>obust flexible nature of D3.1 OFDM will enable optimization of modulation.</a:t>
            </a:r>
          </a:p>
          <a:p>
            <a:r>
              <a:rPr lang="en-US" dirty="0" smtClean="0"/>
              <a:t>RF input level at the home will have a direct impact MER and modulation.</a:t>
            </a:r>
          </a:p>
          <a:p>
            <a:r>
              <a:rPr lang="en-US" dirty="0" smtClean="0"/>
              <a:t>A system that can maximize and stabilize the RF level at the home will enable higher modulation.</a:t>
            </a:r>
          </a:p>
          <a:p>
            <a:r>
              <a:rPr lang="en-US" dirty="0" smtClean="0"/>
              <a:t>Next generation RF equipment should include intelligent automation.</a:t>
            </a:r>
          </a:p>
          <a:p>
            <a:pPr lvl="2"/>
            <a:r>
              <a:rPr lang="en-US" dirty="0" smtClean="0"/>
              <a:t>Auto level control.</a:t>
            </a:r>
          </a:p>
          <a:p>
            <a:pPr lvl="2"/>
            <a:r>
              <a:rPr lang="en-US" dirty="0" smtClean="0"/>
              <a:t>Real time closed loop feedback systems for RF level and slope.</a:t>
            </a:r>
          </a:p>
          <a:p>
            <a:pPr lvl="2"/>
            <a:r>
              <a:rPr lang="en-US" dirty="0" smtClean="0"/>
              <a:t>Software tools to monitor, report, and self correct will enable higher modulation.</a:t>
            </a:r>
          </a:p>
          <a:p>
            <a:r>
              <a:rPr lang="en-US" dirty="0" smtClean="0"/>
              <a:t>Higher modulation = More bandwidth </a:t>
            </a:r>
          </a:p>
          <a:p>
            <a:endParaRPr lang="en-US" dirty="0"/>
          </a:p>
        </p:txBody>
      </p:sp>
      <p:sp>
        <p:nvSpPr>
          <p:cNvPr id="4" name="Slide Number Placeholder 3"/>
          <p:cNvSpPr>
            <a:spLocks noGrp="1"/>
          </p:cNvSpPr>
          <p:nvPr>
            <p:ph type="sldNum" sz="quarter" idx="10"/>
          </p:nvPr>
        </p:nvSpPr>
        <p:spPr/>
        <p:txBody>
          <a:bodyPr/>
          <a:lstStyle/>
          <a:p>
            <a:pPr algn="r"/>
            <a:fld id="{9B666BC0-80BF-4EE0-ADF0-663793F720C3}" type="slidenum">
              <a:rPr lang="fi-FI" smtClean="0"/>
              <a:pPr algn="r"/>
              <a:t>7</a:t>
            </a:fld>
            <a:endParaRPr lang="fi-FI"/>
          </a:p>
        </p:txBody>
      </p:sp>
    </p:spTree>
    <p:extLst>
      <p:ext uri="{BB962C8B-B14F-4D97-AF65-F5344CB8AC3E}">
        <p14:creationId xmlns:p14="http://schemas.microsoft.com/office/powerpoint/2010/main" val="3373808330"/>
      </p:ext>
    </p:extLst>
  </p:cSld>
  <p:clrMapOvr>
    <a:masterClrMapping/>
  </p:clrMapOvr>
</p:sld>
</file>

<file path=ppt/theme/theme1.xml><?xml version="1.0" encoding="utf-8"?>
<a:theme xmlns:a="http://schemas.openxmlformats.org/drawingml/2006/main" name="NEW 2016 Teleste presentation with Dark Blue Background">
  <a:themeElements>
    <a:clrScheme name="Teleste New">
      <a:dk1>
        <a:srgbClr val="000000"/>
      </a:dk1>
      <a:lt1>
        <a:srgbClr val="FFFFFF"/>
      </a:lt1>
      <a:dk2>
        <a:srgbClr val="003A5D"/>
      </a:dk2>
      <a:lt2>
        <a:srgbClr val="FFFFFF"/>
      </a:lt2>
      <a:accent1>
        <a:srgbClr val="6EB4E1"/>
      </a:accent1>
      <a:accent2>
        <a:srgbClr val="DE473C"/>
      </a:accent2>
      <a:accent3>
        <a:srgbClr val="F5CD23"/>
      </a:accent3>
      <a:accent4>
        <a:srgbClr val="3DAF00"/>
      </a:accent4>
      <a:accent5>
        <a:srgbClr val="808080"/>
      </a:accent5>
      <a:accent6>
        <a:srgbClr val="C3C3BF"/>
      </a:accent6>
      <a:hlink>
        <a:srgbClr val="C3C3BF"/>
      </a:hlink>
      <a:folHlink>
        <a:srgbClr val="C3C3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cmpd="sng">
          <a:solidFill>
            <a:srgbClr val="FFFFFF"/>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4F72DE8CB6FA458EBD79527AACBF91" ma:contentTypeVersion="9" ma:contentTypeDescription="Create a new document." ma:contentTypeScope="" ma:versionID="64e8235e9ac29730f09492f650780e51">
  <xsd:schema xmlns:xsd="http://www.w3.org/2001/XMLSchema" xmlns:xs="http://www.w3.org/2001/XMLSchema" xmlns:p="http://schemas.microsoft.com/office/2006/metadata/properties" xmlns:ns2="4ce275ed-0166-4d9a-9561-0dfce8dfab27" targetNamespace="http://schemas.microsoft.com/office/2006/metadata/properties" ma:root="true" ma:fieldsID="26062de4728f984ac8fd68e6124611b4" ns2:_="">
    <xsd:import namespace="4ce275ed-0166-4d9a-9561-0dfce8dfab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275ed-0166-4d9a-9561-0dfce8dfab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1DA22B-3659-4A44-ACFD-244FFFE3B4F3}">
  <ds:schemaRefs>
    <ds:schemaRef ds:uri="http://schemas.microsoft.com/sharepoint/v3/contenttype/forms"/>
  </ds:schemaRefs>
</ds:datastoreItem>
</file>

<file path=customXml/itemProps2.xml><?xml version="1.0" encoding="utf-8"?>
<ds:datastoreItem xmlns:ds="http://schemas.openxmlformats.org/officeDocument/2006/customXml" ds:itemID="{BB809B5D-F455-45F4-B7B8-3A4844436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275ed-0166-4d9a-9561-0dfce8dfa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E4D9FE-CEF0-4E25-90B4-80830D84DE72}">
  <ds:schemaRefs>
    <ds:schemaRef ds:uri="http://schemas.openxmlformats.org/package/2006/metadata/core-properties"/>
    <ds:schemaRef ds:uri="4ce275ed-0166-4d9a-9561-0dfce8dfab27"/>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7543</TotalTime>
  <Words>809</Words>
  <Application>Microsoft Office PowerPoint</Application>
  <PresentationFormat>Widescreen</PresentationFormat>
  <Paragraphs>111</Paragraphs>
  <Slides>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NEW 2016 Teleste presentation with Dark Blue Background</vt:lpstr>
      <vt:lpstr> Extended Spectrum DOCSIS® A Much Different RF Spectrum Upgrade  September 2020</vt:lpstr>
      <vt:lpstr>Future of Coax Cable </vt:lpstr>
      <vt:lpstr>Amplifier RF Level and TCP</vt:lpstr>
      <vt:lpstr>Method – how to manage TCP</vt:lpstr>
      <vt:lpstr>RF Spectrum Upgrade to 1.8 GHz</vt:lpstr>
      <vt:lpstr>Throughput data comparison </vt:lpstr>
      <vt:lpstr>RF Spectrum Conclusion</vt:lpstr>
    </vt:vector>
  </TitlesOfParts>
  <Company>Teleste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Condra, Steven</dc:creator>
  <cp:lastModifiedBy>Vuori, Päivi</cp:lastModifiedBy>
  <cp:revision>17</cp:revision>
  <dcterms:created xsi:type="dcterms:W3CDTF">2020-09-10T12:22:11Z</dcterms:created>
  <dcterms:modified xsi:type="dcterms:W3CDTF">2020-09-22T06:50:08Z</dcterms:modified>
  <cp:category>Unclassified</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0x010100C34F72DE8CB6FA458EBD79527AACBF91</vt:lpwstr>
  </property>
</Properties>
</file>