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95" r:id="rId5"/>
  </p:sldMasterIdLst>
  <p:notesMasterIdLst>
    <p:notesMasterId r:id="rId13"/>
  </p:notesMasterIdLst>
  <p:handoutMasterIdLst>
    <p:handoutMasterId r:id="rId14"/>
  </p:handoutMasterIdLst>
  <p:sldIdLst>
    <p:sldId id="825" r:id="rId6"/>
    <p:sldId id="831" r:id="rId7"/>
    <p:sldId id="838" r:id="rId8"/>
    <p:sldId id="842" r:id="rId9"/>
    <p:sldId id="839" r:id="rId10"/>
    <p:sldId id="841" r:id="rId11"/>
    <p:sldId id="836" r:id="rId12"/>
  </p:sldIdLst>
  <p:sldSz cx="9144000" cy="5143500" type="screen16x9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4E1"/>
    <a:srgbClr val="FFFFFF"/>
    <a:srgbClr val="F5CD23"/>
    <a:srgbClr val="003A5D"/>
    <a:srgbClr val="DE473C"/>
    <a:srgbClr val="52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B5EF3-ED85-45D6-99C3-BA5F6AAC0618}" v="5" dt="2021-09-15T12:56:42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Normaali tyyli 1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Normaali tyyli 1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Normaali tyyli 1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Normaali tyyli 1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eematyyli 1 - Korostu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09156-42F0-4D85-9B40-E5E3DDF83345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C0945-BE41-454A-AD38-D104DB832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7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0D777-3D32-4C11-B509-AADCE4ECBD66}" type="datetimeFigureOut">
              <a:rPr lang="fi-FI" smtClean="0"/>
              <a:pPr/>
              <a:t>15.9.2021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BB438-F519-404C-B151-44B25F0B07D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86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BB438-F519-404C-B151-44B25F0B0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49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BB438-F519-404C-B151-44B25F0B0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46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BB438-F519-404C-B151-44B25F0B0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28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BB438-F519-404C-B151-44B25F0B0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87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BB438-F519-404C-B151-44B25F0B0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00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BB438-F519-404C-B151-44B25F0B0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44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1938318"/>
            <a:ext cx="6372320" cy="1137488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061518"/>
            <a:ext cx="6372320" cy="103209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style'</a:t>
            </a:r>
          </a:p>
        </p:txBody>
      </p:sp>
      <p:sp>
        <p:nvSpPr>
          <p:cNvPr id="5" name="Suorakulmio 4"/>
          <p:cNvSpPr>
            <a:spLocks noChangeAspect="1"/>
          </p:cNvSpPr>
          <p:nvPr userDrawn="1"/>
        </p:nvSpPr>
        <p:spPr>
          <a:xfrm>
            <a:off x="0" y="0"/>
            <a:ext cx="1080000" cy="1080000"/>
          </a:xfrm>
          <a:prstGeom prst="rect">
            <a:avLst/>
          </a:prstGeom>
          <a:solidFill>
            <a:srgbClr val="003A5D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err="1"/>
          </a:p>
        </p:txBody>
      </p:sp>
      <p:sp>
        <p:nvSpPr>
          <p:cNvPr id="14" name="Suorakulmio 13"/>
          <p:cNvSpPr>
            <a:spLocks noChangeAspect="1"/>
          </p:cNvSpPr>
          <p:nvPr userDrawn="1"/>
        </p:nvSpPr>
        <p:spPr>
          <a:xfrm>
            <a:off x="0" y="1080790"/>
            <a:ext cx="720000" cy="720000"/>
          </a:xfrm>
          <a:prstGeom prst="rect">
            <a:avLst/>
          </a:prstGeom>
          <a:solidFill>
            <a:schemeClr val="accent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err="1"/>
          </a:p>
        </p:txBody>
      </p:sp>
      <p:sp>
        <p:nvSpPr>
          <p:cNvPr id="15" name="Suorakulmio 14"/>
          <p:cNvSpPr>
            <a:spLocks noChangeAspect="1"/>
          </p:cNvSpPr>
          <p:nvPr userDrawn="1"/>
        </p:nvSpPr>
        <p:spPr>
          <a:xfrm>
            <a:off x="720000" y="1080790"/>
            <a:ext cx="360000" cy="360000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24287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363272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053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851920" y="1347614"/>
            <a:ext cx="5292080" cy="331236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en-GB" noProof="0"/>
              <a:t>Click to add image /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3394720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9010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148064" y="1347614"/>
            <a:ext cx="3995936" cy="331236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en-GB" noProof="0"/>
              <a:t>Click to add image /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4690864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615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Light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75806"/>
            <a:ext cx="5400000" cy="984994"/>
          </a:xfrm>
        </p:spPr>
        <p:txBody>
          <a:bodyPr anchor="b" anchorCtr="0">
            <a:normAutofit/>
          </a:bodyPr>
          <a:lstStyle>
            <a:lvl1pPr algn="l">
              <a:defRPr sz="2600" b="1" cap="none" baseline="0">
                <a:solidFill>
                  <a:srgbClr val="003A5D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40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003A5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297180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chemeClr val="tx2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8" name="Kuva 9" descr="teleste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8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Title and Dark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03798"/>
            <a:ext cx="5400600" cy="1057002"/>
          </a:xfrm>
        </p:spPr>
        <p:txBody>
          <a:bodyPr anchor="b" anchorCtr="0">
            <a:normAutofit/>
          </a:bodyPr>
          <a:lstStyle>
            <a:lvl1pPr algn="l">
              <a:defRPr sz="26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40" y="4082400"/>
            <a:ext cx="5400000" cy="57600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Box 7"/>
          <p:cNvSpPr txBox="1"/>
          <p:nvPr userDrawn="1"/>
        </p:nvSpPr>
        <p:spPr>
          <a:xfrm>
            <a:off x="297180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08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8038"/>
            <a:ext cx="4038600" cy="3311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8038"/>
            <a:ext cx="4038600" cy="3311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4675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8"/>
            <a:ext cx="8363272" cy="333600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8775" indent="0">
              <a:buFontTx/>
              <a:buNone/>
              <a:defRPr/>
            </a:lvl2pPr>
            <a:lvl3pPr marL="715963" indent="0">
              <a:buFontTx/>
              <a:buNone/>
              <a:defRPr/>
            </a:lvl3pPr>
            <a:lvl4pPr marL="1074738" indent="0">
              <a:buFontTx/>
              <a:buNone/>
              <a:defRPr/>
            </a:lvl4pPr>
            <a:lvl5pPr marL="1433513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3967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121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89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8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363272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5749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1059582"/>
            <a:ext cx="5472286" cy="2930664"/>
          </a:xfrm>
        </p:spPr>
        <p:txBody>
          <a:bodyPr anchor="t" anchorCtr="0">
            <a:noAutofit/>
          </a:bodyPr>
          <a:lstStyle>
            <a:lvl1pPr algn="r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11" name="Suorakulmio 10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003A5D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err="1"/>
            </a:p>
          </p:txBody>
        </p:sp>
        <p:sp>
          <p:nvSpPr>
            <p:cNvPr id="12" name="Suorakulmio 11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err="1"/>
            </a:p>
          </p:txBody>
        </p:sp>
        <p:sp>
          <p:nvSpPr>
            <p:cNvPr id="13" name="Suorakulmio 12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err="1"/>
            </a:p>
          </p:txBody>
        </p:sp>
      </p:grpSp>
      <p:sp>
        <p:nvSpPr>
          <p:cNvPr id="16" name="TextBox 7"/>
          <p:cNvSpPr txBox="1"/>
          <p:nvPr userDrawn="1"/>
        </p:nvSpPr>
        <p:spPr>
          <a:xfrm>
            <a:off x="2611760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0" name="Kuva 6" descr="teleste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4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851920" y="1347614"/>
            <a:ext cx="5292080" cy="33123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r>
              <a:rPr lang="en-GB" noProof="0"/>
              <a:t>Click to add image /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3394720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733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148064" y="1347614"/>
            <a:ext cx="3995936" cy="33123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GB" noProof="0"/>
              <a:t>Click to add image /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6409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4690864" cy="331236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674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8038"/>
            <a:ext cx="4038600" cy="3311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8038"/>
            <a:ext cx="4038600" cy="3311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776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8"/>
            <a:ext cx="8363272" cy="333600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8775" indent="0">
              <a:buFontTx/>
              <a:buNone/>
              <a:defRPr/>
            </a:lvl2pPr>
            <a:lvl3pPr marL="715963" indent="0">
              <a:buFontTx/>
              <a:buNone/>
              <a:defRPr/>
            </a:lvl3pPr>
            <a:lvl4pPr marL="1074738" indent="0">
              <a:buFontTx/>
              <a:buNone/>
              <a:defRPr/>
            </a:lvl4pPr>
            <a:lvl5pPr marL="1433513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166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4397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68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1938318"/>
            <a:ext cx="6372320" cy="113748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061518"/>
            <a:ext cx="6372320" cy="103209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style'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080000" cy="1800790"/>
            <a:chOff x="0" y="0"/>
            <a:chExt cx="1080000" cy="1800790"/>
          </a:xfrm>
        </p:grpSpPr>
        <p:sp>
          <p:nvSpPr>
            <p:cNvPr id="5" name="Suorakulmio 4"/>
            <p:cNvSpPr>
              <a:spLocks noChangeAspect="1"/>
            </p:cNvSpPr>
            <p:nvPr userDrawn="1"/>
          </p:nvSpPr>
          <p:spPr>
            <a:xfrm>
              <a:off x="0" y="0"/>
              <a:ext cx="1080000" cy="1080000"/>
            </a:xfrm>
            <a:prstGeom prst="rect">
              <a:avLst/>
            </a:prstGeom>
            <a:solidFill>
              <a:srgbClr val="DE473C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err="1"/>
            </a:p>
          </p:txBody>
        </p:sp>
        <p:sp>
          <p:nvSpPr>
            <p:cNvPr id="14" name="Suorakulmio 13"/>
            <p:cNvSpPr>
              <a:spLocks noChangeAspect="1"/>
            </p:cNvSpPr>
            <p:nvPr userDrawn="1"/>
          </p:nvSpPr>
          <p:spPr>
            <a:xfrm>
              <a:off x="0" y="1080790"/>
              <a:ext cx="720000" cy="720000"/>
            </a:xfrm>
            <a:prstGeom prst="rect">
              <a:avLst/>
            </a:prstGeom>
            <a:solidFill>
              <a:srgbClr val="6EB4E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err="1"/>
            </a:p>
          </p:txBody>
        </p:sp>
        <p:sp>
          <p:nvSpPr>
            <p:cNvPr id="15" name="Suorakulmio 14"/>
            <p:cNvSpPr>
              <a:spLocks noChangeAspect="1"/>
            </p:cNvSpPr>
            <p:nvPr userDrawn="1"/>
          </p:nvSpPr>
          <p:spPr>
            <a:xfrm>
              <a:off x="720000" y="1080790"/>
              <a:ext cx="360000" cy="360000"/>
            </a:xfrm>
            <a:prstGeom prst="rect">
              <a:avLst/>
            </a:prstGeom>
            <a:solidFill>
              <a:srgbClr val="F5CD2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err="1"/>
            </a:p>
          </p:txBody>
        </p:sp>
      </p:grpSp>
    </p:spTree>
    <p:extLst>
      <p:ext uri="{BB962C8B-B14F-4D97-AF65-F5344CB8AC3E}">
        <p14:creationId xmlns:p14="http://schemas.microsoft.com/office/powerpoint/2010/main" val="14947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40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978"/>
            <a:ext cx="8363272" cy="3336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Box 7"/>
          <p:cNvSpPr txBox="1"/>
          <p:nvPr/>
        </p:nvSpPr>
        <p:spPr>
          <a:xfrm>
            <a:off x="2882104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chemeClr val="tx2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10" name="Kuva 9" descr="teleste_blu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9FC9E-F93B-45AF-AD9E-AD293CEDD87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7943850" y="4991100"/>
            <a:ext cx="10445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en-US" sz="1000">
                <a:solidFill>
                  <a:srgbClr val="0338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restricted</a:t>
            </a:r>
          </a:p>
        </p:txBody>
      </p:sp>
    </p:spTree>
    <p:extLst>
      <p:ext uri="{BB962C8B-B14F-4D97-AF65-F5344CB8AC3E}">
        <p14:creationId xmlns:p14="http://schemas.microsoft.com/office/powerpoint/2010/main" val="18791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2" r:id="rId2"/>
    <p:sldLayoutId id="2147483691" r:id="rId3"/>
    <p:sldLayoutId id="2147483693" r:id="rId4"/>
    <p:sldLayoutId id="2147483665" r:id="rId5"/>
    <p:sldLayoutId id="2147483688" r:id="rId6"/>
    <p:sldLayoutId id="2147483667" r:id="rId7"/>
    <p:sldLayoutId id="2147483668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i="0" kern="1200" baseline="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3600" indent="-183600" algn="l" defTabSz="914400" rtl="0" eaLnBrk="1" latinLnBrk="0" hangingPunct="1">
        <a:spcBef>
          <a:spcPts val="24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Calibri"/>
          <a:ea typeface="+mn-ea"/>
          <a:cs typeface="Calibri"/>
        </a:defRPr>
      </a:lvl1pPr>
      <a:lvl2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Calibri"/>
          <a:ea typeface="+mn-ea"/>
          <a:cs typeface="Calibri"/>
        </a:defRPr>
      </a:lvl2pPr>
      <a:lvl3pPr marL="540000" indent="-183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/>
          </a:solidFill>
          <a:latin typeface="Calibri"/>
          <a:ea typeface="+mn-ea"/>
          <a:cs typeface="Calibri"/>
        </a:defRPr>
      </a:lvl3pPr>
      <a:lvl4pPr marL="7128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/>
          </a:solidFill>
          <a:latin typeface="Calibri"/>
          <a:ea typeface="+mn-ea"/>
          <a:cs typeface="Calibri"/>
        </a:defRPr>
      </a:lvl4pPr>
      <a:lvl5pPr marL="900000" indent="-183600" algn="l" defTabSz="914400" rtl="0" eaLnBrk="1" latinLnBrk="0" hangingPunct="1">
        <a:spcBef>
          <a:spcPts val="384"/>
        </a:spcBef>
        <a:buFont typeface="Arial" pitchFamily="34" charset="0"/>
        <a:buChar char="•"/>
        <a:defRPr sz="1600" b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363272" cy="840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978"/>
            <a:ext cx="8363272" cy="3336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extBox 7"/>
          <p:cNvSpPr txBox="1"/>
          <p:nvPr/>
        </p:nvSpPr>
        <p:spPr>
          <a:xfrm>
            <a:off x="2905959" y="4816804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noProof="1">
                <a:solidFill>
                  <a:srgbClr val="FFFFFF"/>
                </a:solidFill>
                <a:effectLst/>
                <a:latin typeface="Calibri"/>
                <a:cs typeface="Calibri"/>
              </a:rPr>
              <a:t>Teleste Proprietary. All rights reserved.</a:t>
            </a:r>
            <a:endParaRPr lang="en-US" sz="1000" b="0" noProof="1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Kuva 6" descr="teleste_whit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38496"/>
            <a:ext cx="1440159" cy="173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388F69-7EAB-493A-8678-CECA94A7D95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7943850" y="4991100"/>
            <a:ext cx="10445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en-US" sz="1000">
                <a:solidFill>
                  <a:srgbClr val="0338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restricted</a:t>
            </a:r>
          </a:p>
        </p:txBody>
      </p:sp>
    </p:spTree>
    <p:extLst>
      <p:ext uri="{BB962C8B-B14F-4D97-AF65-F5344CB8AC3E}">
        <p14:creationId xmlns:p14="http://schemas.microsoft.com/office/powerpoint/2010/main" val="98181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700" r:id="rId3"/>
    <p:sldLayoutId id="2147483701" r:id="rId4"/>
    <p:sldLayoutId id="2147483703" r:id="rId5"/>
    <p:sldLayoutId id="2147483704" r:id="rId6"/>
    <p:sldLayoutId id="2147483705" r:id="rId7"/>
    <p:sldLayoutId id="2147483707" r:id="rId8"/>
    <p:sldLayoutId id="2147483709" r:id="rId9"/>
    <p:sldLayoutId id="2147483711" r:id="rId10"/>
    <p:sldLayoutId id="2147483748" r:id="rId11"/>
    <p:sldLayoutId id="2147483716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i="0" kern="1200" baseline="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183600" indent="-183600" algn="l" defTabSz="914400" rtl="0" eaLnBrk="1" latinLnBrk="0" hangingPunct="1">
        <a:spcBef>
          <a:spcPts val="24"/>
        </a:spcBef>
        <a:buFont typeface="Arial" pitchFamily="34" charset="0"/>
        <a:buChar char="•"/>
        <a:defRPr sz="2000" b="0" kern="1200">
          <a:solidFill>
            <a:schemeClr val="bg1"/>
          </a:solidFill>
          <a:latin typeface="Calibri"/>
          <a:ea typeface="+mn-ea"/>
          <a:cs typeface="Calibri"/>
        </a:defRPr>
      </a:lvl1pPr>
      <a:lvl2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bg1"/>
          </a:solidFill>
          <a:latin typeface="Calibri"/>
          <a:ea typeface="+mn-ea"/>
          <a:cs typeface="Calibri"/>
        </a:defRPr>
      </a:lvl2pPr>
      <a:lvl3pPr marL="540000" indent="-183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bg1"/>
          </a:solidFill>
          <a:latin typeface="Calibri"/>
          <a:ea typeface="+mn-ea"/>
          <a:cs typeface="Calibri"/>
        </a:defRPr>
      </a:lvl3pPr>
      <a:lvl4pPr marL="7128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bg1"/>
          </a:solidFill>
          <a:latin typeface="Calibri"/>
          <a:ea typeface="+mn-ea"/>
          <a:cs typeface="Calibri"/>
        </a:defRPr>
      </a:lvl4pPr>
      <a:lvl5pPr marL="900000" indent="-183600" algn="l" defTabSz="914400" rtl="0" eaLnBrk="1" latinLnBrk="0" hangingPunct="1">
        <a:spcBef>
          <a:spcPts val="384"/>
        </a:spcBef>
        <a:buFont typeface="Arial" pitchFamily="34" charset="0"/>
        <a:buChar char="•"/>
        <a:defRPr sz="1600" b="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334151" y="2066654"/>
            <a:ext cx="6254073" cy="12331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i="0" kern="1200" baseline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ts val="2800"/>
              </a:lnSpc>
              <a:tabLst>
                <a:tab pos="2571750" algn="l"/>
              </a:tabLst>
            </a:pPr>
            <a:r>
              <a:rPr lang="en-US" sz="2800" dirty="0">
                <a:solidFill>
                  <a:schemeClr val="accent3"/>
                </a:solidFill>
              </a:rPr>
              <a:t>1.8 GHz - Hunting the last bits</a:t>
            </a:r>
          </a:p>
          <a:p>
            <a:pPr>
              <a:lnSpc>
                <a:spcPts val="2400"/>
              </a:lnSpc>
              <a:tabLst>
                <a:tab pos="2571750" algn="l"/>
              </a:tabLst>
            </a:pPr>
            <a:r>
              <a:rPr lang="en-US" sz="1600" b="0" dirty="0">
                <a:solidFill>
                  <a:srgbClr val="FFFFFF"/>
                </a:solidFill>
              </a:rPr>
              <a:t>Rami Kimari, Vice President, HFC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0" y="2995050"/>
            <a:ext cx="1365605" cy="1878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5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elements</a:t>
            </a:r>
          </a:p>
        </p:txBody>
      </p:sp>
      <p:sp>
        <p:nvSpPr>
          <p:cNvPr id="34" name="Tekstvak 7">
            <a:extLst>
              <a:ext uri="{FF2B5EF4-FFF2-40B4-BE49-F238E27FC236}">
                <a16:creationId xmlns:a16="http://schemas.microsoft.com/office/drawing/2014/main" id="{82F880C7-3804-473F-8787-BEFBC6DC3422}"/>
              </a:ext>
            </a:extLst>
          </p:cNvPr>
          <p:cNvSpPr txBox="1"/>
          <p:nvPr/>
        </p:nvSpPr>
        <p:spPr>
          <a:xfrm>
            <a:off x="541833" y="1946903"/>
            <a:ext cx="116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860 MHz</a:t>
            </a:r>
          </a:p>
        </p:txBody>
      </p:sp>
      <p:sp>
        <p:nvSpPr>
          <p:cNvPr id="35" name="Tekstvak 8">
            <a:extLst>
              <a:ext uri="{FF2B5EF4-FFF2-40B4-BE49-F238E27FC236}">
                <a16:creationId xmlns:a16="http://schemas.microsoft.com/office/drawing/2014/main" id="{F4B7B300-281A-4706-8463-D200AFF665DB}"/>
              </a:ext>
            </a:extLst>
          </p:cNvPr>
          <p:cNvSpPr txBox="1"/>
          <p:nvPr/>
        </p:nvSpPr>
        <p:spPr>
          <a:xfrm>
            <a:off x="2026406" y="1946903"/>
            <a:ext cx="116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GHz</a:t>
            </a:r>
          </a:p>
        </p:txBody>
      </p:sp>
      <p:sp>
        <p:nvSpPr>
          <p:cNvPr id="36" name="Tekstvak 9">
            <a:extLst>
              <a:ext uri="{FF2B5EF4-FFF2-40B4-BE49-F238E27FC236}">
                <a16:creationId xmlns:a16="http://schemas.microsoft.com/office/drawing/2014/main" id="{0139C1F4-1B69-40CF-9E03-DCCE98E73273}"/>
              </a:ext>
            </a:extLst>
          </p:cNvPr>
          <p:cNvSpPr txBox="1"/>
          <p:nvPr/>
        </p:nvSpPr>
        <p:spPr>
          <a:xfrm>
            <a:off x="3965401" y="1946903"/>
            <a:ext cx="116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 GHz</a:t>
            </a:r>
          </a:p>
        </p:txBody>
      </p:sp>
      <p:sp>
        <p:nvSpPr>
          <p:cNvPr id="37" name="Tekstvak 11">
            <a:extLst>
              <a:ext uri="{FF2B5EF4-FFF2-40B4-BE49-F238E27FC236}">
                <a16:creationId xmlns:a16="http://schemas.microsoft.com/office/drawing/2014/main" id="{C540EED1-43AF-484B-96B3-64453EB26794}"/>
              </a:ext>
            </a:extLst>
          </p:cNvPr>
          <p:cNvSpPr txBox="1"/>
          <p:nvPr/>
        </p:nvSpPr>
        <p:spPr>
          <a:xfrm>
            <a:off x="5957916" y="1946903"/>
            <a:ext cx="116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1.8 GHz</a:t>
            </a:r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91889F37-1A38-49A9-8899-9940EC0AB34C}"/>
              </a:ext>
            </a:extLst>
          </p:cNvPr>
          <p:cNvSpPr/>
          <p:nvPr/>
        </p:nvSpPr>
        <p:spPr>
          <a:xfrm>
            <a:off x="355680" y="2709744"/>
            <a:ext cx="3170085" cy="1167537"/>
          </a:xfrm>
          <a:custGeom>
            <a:avLst/>
            <a:gdLst>
              <a:gd name="connsiteX0" fmla="*/ 0 w 4375150"/>
              <a:gd name="connsiteY0" fmla="*/ 1689100 h 1689100"/>
              <a:gd name="connsiteX1" fmla="*/ 1225550 w 4375150"/>
              <a:gd name="connsiteY1" fmla="*/ 0 h 1689100"/>
              <a:gd name="connsiteX2" fmla="*/ 4375150 w 4375150"/>
              <a:gd name="connsiteY2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5150" h="1689100">
                <a:moveTo>
                  <a:pt x="0" y="1689100"/>
                </a:moveTo>
                <a:cubicBezTo>
                  <a:pt x="248179" y="844550"/>
                  <a:pt x="496358" y="0"/>
                  <a:pt x="1225550" y="0"/>
                </a:cubicBezTo>
                <a:cubicBezTo>
                  <a:pt x="1954742" y="0"/>
                  <a:pt x="3811058" y="1444625"/>
                  <a:pt x="4375150" y="168910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17">
            <a:extLst>
              <a:ext uri="{FF2B5EF4-FFF2-40B4-BE49-F238E27FC236}">
                <a16:creationId xmlns:a16="http://schemas.microsoft.com/office/drawing/2014/main" id="{886411FD-5182-49E4-AB72-8796A8B8CB1B}"/>
              </a:ext>
            </a:extLst>
          </p:cNvPr>
          <p:cNvSpPr/>
          <p:nvPr/>
        </p:nvSpPr>
        <p:spPr>
          <a:xfrm>
            <a:off x="1695828" y="2709743"/>
            <a:ext cx="3659875" cy="1167538"/>
          </a:xfrm>
          <a:custGeom>
            <a:avLst/>
            <a:gdLst>
              <a:gd name="connsiteX0" fmla="*/ 0 w 4375150"/>
              <a:gd name="connsiteY0" fmla="*/ 1689100 h 1689100"/>
              <a:gd name="connsiteX1" fmla="*/ 1225550 w 4375150"/>
              <a:gd name="connsiteY1" fmla="*/ 0 h 1689100"/>
              <a:gd name="connsiteX2" fmla="*/ 4375150 w 4375150"/>
              <a:gd name="connsiteY2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5150" h="1689100">
                <a:moveTo>
                  <a:pt x="0" y="1689100"/>
                </a:moveTo>
                <a:cubicBezTo>
                  <a:pt x="248179" y="844550"/>
                  <a:pt x="496358" y="0"/>
                  <a:pt x="1225550" y="0"/>
                </a:cubicBezTo>
                <a:cubicBezTo>
                  <a:pt x="1954742" y="0"/>
                  <a:pt x="3811058" y="1444625"/>
                  <a:pt x="4375150" y="1689100"/>
                </a:cubicBezTo>
              </a:path>
            </a:pathLst>
          </a:custGeom>
          <a:noFill/>
          <a:ln w="38100" cmpd="sng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5D798180-FAE9-4E5B-9921-7CFDB0889C00}"/>
              </a:ext>
            </a:extLst>
          </p:cNvPr>
          <p:cNvSpPr/>
          <p:nvPr/>
        </p:nvSpPr>
        <p:spPr>
          <a:xfrm>
            <a:off x="3525765" y="2733816"/>
            <a:ext cx="4522532" cy="1143464"/>
          </a:xfrm>
          <a:custGeom>
            <a:avLst/>
            <a:gdLst>
              <a:gd name="connsiteX0" fmla="*/ 0 w 4375150"/>
              <a:gd name="connsiteY0" fmla="*/ 1689100 h 1689100"/>
              <a:gd name="connsiteX1" fmla="*/ 1225550 w 4375150"/>
              <a:gd name="connsiteY1" fmla="*/ 0 h 1689100"/>
              <a:gd name="connsiteX2" fmla="*/ 4375150 w 4375150"/>
              <a:gd name="connsiteY2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5150" h="1689100">
                <a:moveTo>
                  <a:pt x="0" y="1689100"/>
                </a:moveTo>
                <a:cubicBezTo>
                  <a:pt x="248179" y="844550"/>
                  <a:pt x="496358" y="0"/>
                  <a:pt x="1225550" y="0"/>
                </a:cubicBezTo>
                <a:cubicBezTo>
                  <a:pt x="1954742" y="0"/>
                  <a:pt x="3811058" y="1444625"/>
                  <a:pt x="4375150" y="1689100"/>
                </a:cubicBezTo>
              </a:path>
            </a:pathLst>
          </a:custGeom>
          <a:noFill/>
          <a:ln w="38100" cmpd="sng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B5D830E-46C2-4C1B-8303-D4B2088393B0}"/>
              </a:ext>
            </a:extLst>
          </p:cNvPr>
          <p:cNvCxnSpPr/>
          <p:nvPr/>
        </p:nvCxnSpPr>
        <p:spPr>
          <a:xfrm>
            <a:off x="215900" y="3877281"/>
            <a:ext cx="8820150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717C2AB-6D33-4B85-AB76-415D8CA9576B}"/>
              </a:ext>
            </a:extLst>
          </p:cNvPr>
          <p:cNvSpPr txBox="1"/>
          <p:nvPr/>
        </p:nvSpPr>
        <p:spPr>
          <a:xfrm>
            <a:off x="1964027" y="3898385"/>
            <a:ext cx="64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99F962-9EFE-43EC-828C-FEF00EDAF62E}"/>
              </a:ext>
            </a:extLst>
          </p:cNvPr>
          <p:cNvSpPr txBox="1"/>
          <p:nvPr/>
        </p:nvSpPr>
        <p:spPr>
          <a:xfrm>
            <a:off x="4393926" y="3898385"/>
            <a:ext cx="64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82A5F-FE3E-4323-91AB-5C94472B2E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477"/>
          <a:stretch/>
        </p:blipFill>
        <p:spPr>
          <a:xfrm>
            <a:off x="5318237" y="2705197"/>
            <a:ext cx="3825764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876549-C4F7-49E5-BF49-6744F90B4E1D}"/>
              </a:ext>
            </a:extLst>
          </p:cNvPr>
          <p:cNvCxnSpPr/>
          <p:nvPr/>
        </p:nvCxnSpPr>
        <p:spPr>
          <a:xfrm>
            <a:off x="686052" y="1649326"/>
            <a:ext cx="621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C5BBAA-1B9F-4836-ACC6-787434B1C774}"/>
              </a:ext>
            </a:extLst>
          </p:cNvPr>
          <p:cNvCxnSpPr/>
          <p:nvPr/>
        </p:nvCxnSpPr>
        <p:spPr>
          <a:xfrm>
            <a:off x="702000" y="1649326"/>
            <a:ext cx="621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BCFEB6-FE4B-41F2-AEC6-A440E0F92FA9}"/>
              </a:ext>
            </a:extLst>
          </p:cNvPr>
          <p:cNvCxnSpPr/>
          <p:nvPr/>
        </p:nvCxnSpPr>
        <p:spPr>
          <a:xfrm>
            <a:off x="702000" y="1649803"/>
            <a:ext cx="621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0469365D-1B93-4323-ACEA-FB524630421C}"/>
              </a:ext>
            </a:extLst>
          </p:cNvPr>
          <p:cNvSpPr/>
          <p:nvPr/>
        </p:nvSpPr>
        <p:spPr>
          <a:xfrm rot="5400000">
            <a:off x="5940000" y="1401357"/>
            <a:ext cx="540000" cy="495000"/>
          </a:xfrm>
          <a:prstGeom prst="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A0A378B-2563-43DD-9539-CCCA1936F434}"/>
              </a:ext>
            </a:extLst>
          </p:cNvPr>
          <p:cNvSpPr/>
          <p:nvPr/>
        </p:nvSpPr>
        <p:spPr>
          <a:xfrm rot="5400000">
            <a:off x="4654260" y="1401357"/>
            <a:ext cx="540000" cy="495000"/>
          </a:xfrm>
          <a:prstGeom prst="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6BD4433-C05E-4BE6-961A-45DC192327C0}"/>
              </a:ext>
            </a:extLst>
          </p:cNvPr>
          <p:cNvSpPr/>
          <p:nvPr/>
        </p:nvSpPr>
        <p:spPr>
          <a:xfrm rot="5400000">
            <a:off x="2303908" y="1401357"/>
            <a:ext cx="540000" cy="495000"/>
          </a:xfrm>
          <a:prstGeom prst="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F0367A4-13F9-42AF-A6D5-19C41270C739}"/>
              </a:ext>
            </a:extLst>
          </p:cNvPr>
          <p:cNvSpPr/>
          <p:nvPr/>
        </p:nvSpPr>
        <p:spPr>
          <a:xfrm rot="5400000">
            <a:off x="1122676" y="1401357"/>
            <a:ext cx="540000" cy="495000"/>
          </a:xfrm>
          <a:prstGeom prst="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694F87A7-4422-4D47-B4DD-92CF2EE7FF45}"/>
              </a:ext>
            </a:extLst>
          </p:cNvPr>
          <p:cNvSpPr/>
          <p:nvPr/>
        </p:nvSpPr>
        <p:spPr>
          <a:xfrm rot="5400000">
            <a:off x="2296993" y="1399875"/>
            <a:ext cx="540000" cy="495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92DD8C5A-A966-4687-ADD1-79CB38A8ED2B}"/>
              </a:ext>
            </a:extLst>
          </p:cNvPr>
          <p:cNvSpPr/>
          <p:nvPr/>
        </p:nvSpPr>
        <p:spPr>
          <a:xfrm rot="5400000">
            <a:off x="4653075" y="1402550"/>
            <a:ext cx="540000" cy="495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4DA5784F-884C-4771-BA6B-4DD4CECFC032}"/>
              </a:ext>
            </a:extLst>
          </p:cNvPr>
          <p:cNvSpPr/>
          <p:nvPr/>
        </p:nvSpPr>
        <p:spPr>
          <a:xfrm rot="5400000">
            <a:off x="1119600" y="1399508"/>
            <a:ext cx="540000" cy="495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E3A7F934-F222-4AEC-8552-4AA688D9E622}"/>
              </a:ext>
            </a:extLst>
          </p:cNvPr>
          <p:cNvSpPr/>
          <p:nvPr/>
        </p:nvSpPr>
        <p:spPr>
          <a:xfrm rot="5400000">
            <a:off x="5938584" y="1401611"/>
            <a:ext cx="540000" cy="495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upgrade concepts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6324" y="3699529"/>
            <a:ext cx="8305800" cy="88844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BED7CB-4696-4462-ABA8-F8B345758D8E}"/>
              </a:ext>
            </a:extLst>
          </p:cNvPr>
          <p:cNvCxnSpPr/>
          <p:nvPr/>
        </p:nvCxnSpPr>
        <p:spPr>
          <a:xfrm>
            <a:off x="702000" y="2932222"/>
            <a:ext cx="621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E46A969-E550-42AB-85F1-06FBD24A80C2}"/>
              </a:ext>
            </a:extLst>
          </p:cNvPr>
          <p:cNvSpPr txBox="1"/>
          <p:nvPr/>
        </p:nvSpPr>
        <p:spPr>
          <a:xfrm>
            <a:off x="7320492" y="2571750"/>
            <a:ext cx="1410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Mixed Gain Architecture (MGA)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46DEB6-3ABA-4E5A-9193-9683200061EF}"/>
              </a:ext>
            </a:extLst>
          </p:cNvPr>
          <p:cNvSpPr txBox="1"/>
          <p:nvPr/>
        </p:nvSpPr>
        <p:spPr>
          <a:xfrm>
            <a:off x="7320492" y="3872567"/>
            <a:ext cx="1410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 Gain architecture  (LGA)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12A92C4-A72F-4140-88B4-A35CED36F839}"/>
              </a:ext>
            </a:extLst>
          </p:cNvPr>
          <p:cNvSpPr/>
          <p:nvPr/>
        </p:nvSpPr>
        <p:spPr>
          <a:xfrm rot="5400000">
            <a:off x="1119600" y="2692800"/>
            <a:ext cx="540000" cy="495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6B45431-2436-4176-B706-C43A805228BA}"/>
              </a:ext>
            </a:extLst>
          </p:cNvPr>
          <p:cNvSpPr/>
          <p:nvPr/>
        </p:nvSpPr>
        <p:spPr>
          <a:xfrm rot="5400000">
            <a:off x="2298284" y="2691274"/>
            <a:ext cx="540000" cy="495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0F1CC36-BF55-493B-8188-9C740E0F8F26}"/>
              </a:ext>
            </a:extLst>
          </p:cNvPr>
          <p:cNvSpPr/>
          <p:nvPr/>
        </p:nvSpPr>
        <p:spPr>
          <a:xfrm rot="5400000">
            <a:off x="4647976" y="2691274"/>
            <a:ext cx="540000" cy="495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B5916719-20CF-4FB4-BAC6-A42B344BC1F3}"/>
              </a:ext>
            </a:extLst>
          </p:cNvPr>
          <p:cNvSpPr/>
          <p:nvPr/>
        </p:nvSpPr>
        <p:spPr>
          <a:xfrm rot="5400000">
            <a:off x="5938876" y="2690110"/>
            <a:ext cx="540000" cy="495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DAE4553-6291-47EB-9B24-56C2D5FE3FC0}"/>
              </a:ext>
            </a:extLst>
          </p:cNvPr>
          <p:cNvSpPr/>
          <p:nvPr/>
        </p:nvSpPr>
        <p:spPr>
          <a:xfrm rot="5400000">
            <a:off x="1036230" y="4080433"/>
            <a:ext cx="314054" cy="270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0B47D86-26E9-4FD3-9833-2A5E53C4B4D3}"/>
              </a:ext>
            </a:extLst>
          </p:cNvPr>
          <p:cNvSpPr/>
          <p:nvPr/>
        </p:nvSpPr>
        <p:spPr>
          <a:xfrm rot="5400000">
            <a:off x="1692138" y="4080433"/>
            <a:ext cx="314054" cy="270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436D0CD-9260-4EFF-9C11-E24A003BD1F5}"/>
              </a:ext>
            </a:extLst>
          </p:cNvPr>
          <p:cNvSpPr/>
          <p:nvPr/>
        </p:nvSpPr>
        <p:spPr>
          <a:xfrm rot="5400000">
            <a:off x="4439300" y="4080433"/>
            <a:ext cx="314054" cy="270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524295FC-B57F-45D5-A212-E9BD94AFE797}"/>
              </a:ext>
            </a:extLst>
          </p:cNvPr>
          <p:cNvSpPr/>
          <p:nvPr/>
        </p:nvSpPr>
        <p:spPr>
          <a:xfrm rot="5400000">
            <a:off x="5765927" y="4080433"/>
            <a:ext cx="314054" cy="270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FB3DB48-7FB6-4C1A-A65A-D0DB379A10C8}"/>
              </a:ext>
            </a:extLst>
          </p:cNvPr>
          <p:cNvSpPr/>
          <p:nvPr/>
        </p:nvSpPr>
        <p:spPr>
          <a:xfrm rot="5400000">
            <a:off x="2392594" y="4080433"/>
            <a:ext cx="314054" cy="270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CA06A124-525E-4A70-B72C-10552833CB4B}"/>
              </a:ext>
            </a:extLst>
          </p:cNvPr>
          <p:cNvSpPr/>
          <p:nvPr/>
        </p:nvSpPr>
        <p:spPr>
          <a:xfrm rot="5400000">
            <a:off x="3084231" y="4080433"/>
            <a:ext cx="314054" cy="270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F381478C-E77D-43B6-852A-ACBDCA63194E}"/>
              </a:ext>
            </a:extLst>
          </p:cNvPr>
          <p:cNvSpPr/>
          <p:nvPr/>
        </p:nvSpPr>
        <p:spPr>
          <a:xfrm rot="5400000">
            <a:off x="3744330" y="4080433"/>
            <a:ext cx="314054" cy="270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D6483A34-6D72-4D67-A73A-B307AAB816D2}"/>
              </a:ext>
            </a:extLst>
          </p:cNvPr>
          <p:cNvSpPr/>
          <p:nvPr/>
        </p:nvSpPr>
        <p:spPr>
          <a:xfrm rot="5400000">
            <a:off x="5108381" y="4080433"/>
            <a:ext cx="314054" cy="270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C00F148-760C-46A5-BB90-A16205CCB331}"/>
              </a:ext>
            </a:extLst>
          </p:cNvPr>
          <p:cNvSpPr/>
          <p:nvPr/>
        </p:nvSpPr>
        <p:spPr>
          <a:xfrm rot="5400000">
            <a:off x="6387567" y="4080433"/>
            <a:ext cx="314054" cy="270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85DD6E2-DD9E-4176-9D9B-66CCDD071936}"/>
              </a:ext>
            </a:extLst>
          </p:cNvPr>
          <p:cNvSpPr/>
          <p:nvPr/>
        </p:nvSpPr>
        <p:spPr>
          <a:xfrm>
            <a:off x="2823882" y="1602895"/>
            <a:ext cx="90000" cy="90000"/>
          </a:xfrm>
          <a:prstGeom prst="ellipse">
            <a:avLst/>
          </a:prstGeom>
          <a:solidFill>
            <a:schemeClr val="accent3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94AB119-6ACA-4301-AED3-B85CD426F0A4}"/>
              </a:ext>
            </a:extLst>
          </p:cNvPr>
          <p:cNvSpPr/>
          <p:nvPr/>
        </p:nvSpPr>
        <p:spPr>
          <a:xfrm>
            <a:off x="1641376" y="1602895"/>
            <a:ext cx="90000" cy="90000"/>
          </a:xfrm>
          <a:prstGeom prst="ellipse">
            <a:avLst/>
          </a:prstGeom>
          <a:solidFill>
            <a:schemeClr val="accent3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B5BBEBF-E5D8-4365-9832-4A5E74A64013}"/>
              </a:ext>
            </a:extLst>
          </p:cNvPr>
          <p:cNvSpPr/>
          <p:nvPr/>
        </p:nvSpPr>
        <p:spPr>
          <a:xfrm>
            <a:off x="5152650" y="1607852"/>
            <a:ext cx="90000" cy="90000"/>
          </a:xfrm>
          <a:prstGeom prst="ellipse">
            <a:avLst/>
          </a:prstGeom>
          <a:solidFill>
            <a:schemeClr val="accent3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181FB1C-C6E6-4FF0-ADE7-FF46C3FF3D2F}"/>
              </a:ext>
            </a:extLst>
          </p:cNvPr>
          <p:cNvSpPr/>
          <p:nvPr/>
        </p:nvSpPr>
        <p:spPr>
          <a:xfrm>
            <a:off x="6456074" y="1602895"/>
            <a:ext cx="90000" cy="90000"/>
          </a:xfrm>
          <a:prstGeom prst="ellipse">
            <a:avLst/>
          </a:prstGeom>
          <a:solidFill>
            <a:schemeClr val="accent3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91DD9B-F63E-4167-8443-C287DBEE6ABF}"/>
              </a:ext>
            </a:extLst>
          </p:cNvPr>
          <p:cNvSpPr txBox="1"/>
          <p:nvPr/>
        </p:nvSpPr>
        <p:spPr>
          <a:xfrm>
            <a:off x="2217836" y="2011644"/>
            <a:ext cx="179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5CD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Known and regulated RF levels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1C09A83-4304-4053-8780-BD61C211AC10}"/>
              </a:ext>
            </a:extLst>
          </p:cNvPr>
          <p:cNvCxnSpPr/>
          <p:nvPr/>
        </p:nvCxnSpPr>
        <p:spPr>
          <a:xfrm>
            <a:off x="1731187" y="1708056"/>
            <a:ext cx="506421" cy="461952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E3EF5244-9A33-4C50-BF86-99A465AFECFB}"/>
              </a:ext>
            </a:extLst>
          </p:cNvPr>
          <p:cNvSpPr/>
          <p:nvPr/>
        </p:nvSpPr>
        <p:spPr>
          <a:xfrm rot="5400000">
            <a:off x="3797063" y="2800800"/>
            <a:ext cx="314054" cy="270000"/>
          </a:xfrm>
          <a:prstGeom prst="triangle">
            <a:avLst/>
          </a:prstGeom>
          <a:solidFill>
            <a:schemeClr val="accent1"/>
          </a:solidFill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9C4A6F3-CF22-49BB-BDF6-12BF981FE8A0}"/>
              </a:ext>
            </a:extLst>
          </p:cNvPr>
          <p:cNvSpPr txBox="1"/>
          <p:nvPr/>
        </p:nvSpPr>
        <p:spPr>
          <a:xfrm>
            <a:off x="7320492" y="1269197"/>
            <a:ext cx="1410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</a:t>
            </a: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Gai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</a:t>
            </a:r>
            <a:r>
              <a:rPr lang="en-GB" sz="1400" b="1" dirty="0">
                <a:solidFill>
                  <a:srgbClr val="FFFFFF"/>
                </a:solidFill>
                <a:latin typeface="Calibri"/>
              </a:rPr>
              <a:t>A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rchitecture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(HGA)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9EA8F80-7CF9-42D5-92D1-E6E913C25DAA}"/>
              </a:ext>
            </a:extLst>
          </p:cNvPr>
          <p:cNvSpPr/>
          <p:nvPr/>
        </p:nvSpPr>
        <p:spPr>
          <a:xfrm>
            <a:off x="2829506" y="2881506"/>
            <a:ext cx="90000" cy="90000"/>
          </a:xfrm>
          <a:prstGeom prst="ellipse">
            <a:avLst/>
          </a:prstGeom>
          <a:solidFill>
            <a:schemeClr val="accent3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CEC1A57-BB77-41DC-A6C0-8F44AE93B346}"/>
              </a:ext>
            </a:extLst>
          </p:cNvPr>
          <p:cNvSpPr/>
          <p:nvPr/>
        </p:nvSpPr>
        <p:spPr>
          <a:xfrm>
            <a:off x="1647000" y="2881506"/>
            <a:ext cx="90000" cy="90000"/>
          </a:xfrm>
          <a:prstGeom prst="ellipse">
            <a:avLst/>
          </a:prstGeom>
          <a:solidFill>
            <a:schemeClr val="accent3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4B542C-D173-4C2E-A9AB-B40DA207F19A}"/>
              </a:ext>
            </a:extLst>
          </p:cNvPr>
          <p:cNvSpPr/>
          <p:nvPr/>
        </p:nvSpPr>
        <p:spPr>
          <a:xfrm>
            <a:off x="5158274" y="2886463"/>
            <a:ext cx="90000" cy="90000"/>
          </a:xfrm>
          <a:prstGeom prst="ellipse">
            <a:avLst/>
          </a:prstGeom>
          <a:solidFill>
            <a:schemeClr val="accent3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290EEA2-D92E-4CCA-8B7F-0000280CD592}"/>
              </a:ext>
            </a:extLst>
          </p:cNvPr>
          <p:cNvSpPr/>
          <p:nvPr/>
        </p:nvSpPr>
        <p:spPr>
          <a:xfrm>
            <a:off x="6461698" y="2881506"/>
            <a:ext cx="90000" cy="90000"/>
          </a:xfrm>
          <a:prstGeom prst="ellipse">
            <a:avLst/>
          </a:prstGeom>
          <a:solidFill>
            <a:schemeClr val="accent3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C2CB79B-07F4-4ECC-B4F8-91EFD7FDF051}"/>
              </a:ext>
            </a:extLst>
          </p:cNvPr>
          <p:cNvSpPr/>
          <p:nvPr/>
        </p:nvSpPr>
        <p:spPr>
          <a:xfrm>
            <a:off x="1992984" y="4172461"/>
            <a:ext cx="90000" cy="90000"/>
          </a:xfrm>
          <a:prstGeom prst="ellipse">
            <a:avLst/>
          </a:prstGeom>
          <a:solidFill>
            <a:schemeClr val="accent3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9FD1852-C6F7-466E-9F07-E6A76EFEBD6D}"/>
              </a:ext>
            </a:extLst>
          </p:cNvPr>
          <p:cNvSpPr/>
          <p:nvPr/>
        </p:nvSpPr>
        <p:spPr>
          <a:xfrm>
            <a:off x="4027738" y="4169641"/>
            <a:ext cx="90000" cy="90000"/>
          </a:xfrm>
          <a:prstGeom prst="ellipse">
            <a:avLst/>
          </a:prstGeom>
          <a:solidFill>
            <a:schemeClr val="accent3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8EB47E4-BEB7-4C77-B9AB-EC8B953F4188}"/>
              </a:ext>
            </a:extLst>
          </p:cNvPr>
          <p:cNvSpPr/>
          <p:nvPr/>
        </p:nvSpPr>
        <p:spPr>
          <a:xfrm>
            <a:off x="5408459" y="4168354"/>
            <a:ext cx="90000" cy="90000"/>
          </a:xfrm>
          <a:prstGeom prst="ellipse">
            <a:avLst/>
          </a:prstGeom>
          <a:solidFill>
            <a:schemeClr val="accent3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FD337A8-B2C0-4228-A5D0-ACBB04DC414A}"/>
              </a:ext>
            </a:extLst>
          </p:cNvPr>
          <p:cNvSpPr/>
          <p:nvPr/>
        </p:nvSpPr>
        <p:spPr>
          <a:xfrm>
            <a:off x="6673855" y="4172779"/>
            <a:ext cx="90000" cy="90000"/>
          </a:xfrm>
          <a:prstGeom prst="ellipse">
            <a:avLst/>
          </a:prstGeom>
          <a:solidFill>
            <a:schemeClr val="accent3"/>
          </a:solidFill>
          <a:ln w="190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4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9.87654E-7 L 5.55556E-7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87654E-7 L 3.05556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9.87654E-7 L -3.61111E-6 0.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9.87654E-7 L -1.66667E-6 0.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87654E-7 L 3.33333E-6 0.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23 L 0.00174 0.499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  <p:bldP spid="23" grpId="0" animBg="1"/>
      <p:bldP spid="50" grpId="0" animBg="1"/>
      <p:bldP spid="51" grpId="0" animBg="1"/>
      <p:bldP spid="49" grpId="0" animBg="1"/>
      <p:bldP spid="52" grpId="0" animBg="1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8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vs. step down capacity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24FF5D1F-1F5A-4977-BB43-7043CAEB4B86}"/>
              </a:ext>
            </a:extLst>
          </p:cNvPr>
          <p:cNvSpPr txBox="1">
            <a:spLocks/>
          </p:cNvSpPr>
          <p:nvPr/>
        </p:nvSpPr>
        <p:spPr>
          <a:xfrm>
            <a:off x="7474973" y="1450535"/>
            <a:ext cx="1453741" cy="310137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vert="horz" lIns="36000" tIns="90000" rIns="36000" bIns="45720" rtlCol="0" anchor="ctr" anchorCtr="0">
            <a:normAutofit/>
          </a:bodyPr>
          <a:lstStyle>
            <a:lvl1pPr marL="183600" indent="-183600" algn="l" defTabSz="914400" rtl="0" eaLnBrk="1" latinLnBrk="0" hangingPunct="1">
              <a:spcBef>
                <a:spcPts val="24"/>
              </a:spcBef>
              <a:buFont typeface="Arial" pitchFamily="34" charset="0"/>
              <a:buChar char="•"/>
              <a:defRPr sz="2000" b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356400" indent="-176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2pPr>
            <a:lvl3pPr marL="540000" indent="-183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3pPr>
            <a:lvl4pPr marL="712800" indent="-176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900000" indent="-183600" algn="l" defTabSz="914400" rtl="0" eaLnBrk="1" latinLnBrk="0" hangingPunct="1">
              <a:spcBef>
                <a:spcPts val="384"/>
              </a:spcBef>
              <a:buFont typeface="Arial" pitchFamily="34" charset="0"/>
              <a:buChar char="•"/>
              <a:defRPr sz="1600" b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 feasible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top speed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5" name="Freeform 15">
            <a:extLst>
              <a:ext uri="{FF2B5EF4-FFF2-40B4-BE49-F238E27FC236}">
                <a16:creationId xmlns:a16="http://schemas.microsoft.com/office/drawing/2014/main" id="{57AE95D0-4218-45E5-8A1D-1639840F0ED6}"/>
              </a:ext>
            </a:extLst>
          </p:cNvPr>
          <p:cNvSpPr/>
          <p:nvPr/>
        </p:nvSpPr>
        <p:spPr>
          <a:xfrm>
            <a:off x="474188" y="1443841"/>
            <a:ext cx="2156242" cy="2155377"/>
          </a:xfrm>
          <a:custGeom>
            <a:avLst/>
            <a:gdLst>
              <a:gd name="connsiteX0" fmla="*/ 0 w 2367046"/>
              <a:gd name="connsiteY0" fmla="*/ 0 h 2075220"/>
              <a:gd name="connsiteX1" fmla="*/ 2367046 w 2367046"/>
              <a:gd name="connsiteY1" fmla="*/ 0 h 2075220"/>
              <a:gd name="connsiteX2" fmla="*/ 2367046 w 2367046"/>
              <a:gd name="connsiteY2" fmla="*/ 2075220 h 2075220"/>
              <a:gd name="connsiteX3" fmla="*/ 0 w 2367046"/>
              <a:gd name="connsiteY3" fmla="*/ 2075220 h 2075220"/>
              <a:gd name="connsiteX4" fmla="*/ 0 w 2367046"/>
              <a:gd name="connsiteY4" fmla="*/ 0 h 207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7046" h="2075220">
                <a:moveTo>
                  <a:pt x="0" y="0"/>
                </a:moveTo>
                <a:lnTo>
                  <a:pt x="2367046" y="0"/>
                </a:lnTo>
                <a:lnTo>
                  <a:pt x="2367046" y="2075220"/>
                </a:lnTo>
                <a:lnTo>
                  <a:pt x="0" y="2075220"/>
                </a:lnTo>
                <a:lnTo>
                  <a:pt x="0" y="0"/>
                </a:lnTo>
                <a:close/>
              </a:path>
            </a:pathLst>
          </a:custGeom>
          <a:solidFill>
            <a:srgbClr val="6EB4E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marR="0" lvl="1" indent="-17145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08F5D27-7374-4A68-AC61-94B3EAF24744}"/>
              </a:ext>
            </a:extLst>
          </p:cNvPr>
          <p:cNvGrpSpPr/>
          <p:nvPr/>
        </p:nvGrpSpPr>
        <p:grpSpPr>
          <a:xfrm>
            <a:off x="525267" y="1727503"/>
            <a:ext cx="1907712" cy="1771331"/>
            <a:chOff x="208177" y="1175814"/>
            <a:chExt cx="4363822" cy="3277665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E4C04562-3B3B-4324-BB16-69838C6D9092}"/>
                </a:ext>
              </a:extLst>
            </p:cNvPr>
            <p:cNvGrpSpPr/>
            <p:nvPr/>
          </p:nvGrpSpPr>
          <p:grpSpPr>
            <a:xfrm>
              <a:off x="1167148" y="1745841"/>
              <a:ext cx="3363714" cy="2123985"/>
              <a:chOff x="1167148" y="1745841"/>
              <a:chExt cx="3363714" cy="2123985"/>
            </a:xfrm>
          </p:grpSpPr>
          <p:sp>
            <p:nvSpPr>
              <p:cNvPr id="255" name="Right Triangle 6">
                <a:extLst>
                  <a:ext uri="{FF2B5EF4-FFF2-40B4-BE49-F238E27FC236}">
                    <a16:creationId xmlns:a16="http://schemas.microsoft.com/office/drawing/2014/main" id="{EB77C32F-0D24-49C4-8E8E-81354A110E4C}"/>
                  </a:ext>
                </a:extLst>
              </p:cNvPr>
              <p:cNvSpPr/>
              <p:nvPr/>
            </p:nvSpPr>
            <p:spPr>
              <a:xfrm flipH="1">
                <a:off x="1167148" y="2457149"/>
                <a:ext cx="487642" cy="1400944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Right Triangle 6">
                <a:extLst>
                  <a:ext uri="{FF2B5EF4-FFF2-40B4-BE49-F238E27FC236}">
                    <a16:creationId xmlns:a16="http://schemas.microsoft.com/office/drawing/2014/main" id="{C5B0B269-55D0-4D05-A070-0CE308782DE5}"/>
                  </a:ext>
                </a:extLst>
              </p:cNvPr>
              <p:cNvSpPr/>
              <p:nvPr/>
            </p:nvSpPr>
            <p:spPr>
              <a:xfrm flipH="1">
                <a:off x="1647942" y="2367576"/>
                <a:ext cx="487642" cy="1502250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Right Triangle 6">
                <a:extLst>
                  <a:ext uri="{FF2B5EF4-FFF2-40B4-BE49-F238E27FC236}">
                    <a16:creationId xmlns:a16="http://schemas.microsoft.com/office/drawing/2014/main" id="{BBEBA55C-533E-4AB8-8E6D-21429EC645F9}"/>
                  </a:ext>
                </a:extLst>
              </p:cNvPr>
              <p:cNvSpPr/>
              <p:nvPr/>
            </p:nvSpPr>
            <p:spPr>
              <a:xfrm flipH="1">
                <a:off x="2121862" y="2259611"/>
                <a:ext cx="487642" cy="1598483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Right Triangle 6">
                <a:extLst>
                  <a:ext uri="{FF2B5EF4-FFF2-40B4-BE49-F238E27FC236}">
                    <a16:creationId xmlns:a16="http://schemas.microsoft.com/office/drawing/2014/main" id="{F432F617-1572-4BB9-A1BE-A1A57ACA3B41}"/>
                  </a:ext>
                </a:extLst>
              </p:cNvPr>
              <p:cNvSpPr/>
              <p:nvPr/>
            </p:nvSpPr>
            <p:spPr>
              <a:xfrm flipH="1">
                <a:off x="2596093" y="2150061"/>
                <a:ext cx="487642" cy="1708033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Right Triangle 6">
                <a:extLst>
                  <a:ext uri="{FF2B5EF4-FFF2-40B4-BE49-F238E27FC236}">
                    <a16:creationId xmlns:a16="http://schemas.microsoft.com/office/drawing/2014/main" id="{B6FAB00A-C47F-4EB0-8051-18ED46DA8A13}"/>
                  </a:ext>
                </a:extLst>
              </p:cNvPr>
              <p:cNvSpPr/>
              <p:nvPr/>
            </p:nvSpPr>
            <p:spPr>
              <a:xfrm flipH="1">
                <a:off x="3068776" y="2031111"/>
                <a:ext cx="487642" cy="1831258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Right Triangle 6">
                <a:extLst>
                  <a:ext uri="{FF2B5EF4-FFF2-40B4-BE49-F238E27FC236}">
                    <a16:creationId xmlns:a16="http://schemas.microsoft.com/office/drawing/2014/main" id="{F6D99B6A-9640-496C-81EA-8E7413F8A48F}"/>
                  </a:ext>
                </a:extLst>
              </p:cNvPr>
              <p:cNvSpPr/>
              <p:nvPr/>
            </p:nvSpPr>
            <p:spPr>
              <a:xfrm flipH="1">
                <a:off x="3557727" y="1895156"/>
                <a:ext cx="487642" cy="1956191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Right Triangle 6">
                <a:extLst>
                  <a:ext uri="{FF2B5EF4-FFF2-40B4-BE49-F238E27FC236}">
                    <a16:creationId xmlns:a16="http://schemas.microsoft.com/office/drawing/2014/main" id="{5365640A-D9FA-406A-8800-6E204CB09A9B}"/>
                  </a:ext>
                </a:extLst>
              </p:cNvPr>
              <p:cNvSpPr/>
              <p:nvPr/>
            </p:nvSpPr>
            <p:spPr>
              <a:xfrm flipH="1">
                <a:off x="4043220" y="1745841"/>
                <a:ext cx="487642" cy="2110625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B73F7985-61AE-445A-B23D-655D0B195CF3}"/>
                </a:ext>
              </a:extLst>
            </p:cNvPr>
            <p:cNvGrpSpPr/>
            <p:nvPr/>
          </p:nvGrpSpPr>
          <p:grpSpPr>
            <a:xfrm>
              <a:off x="208177" y="1175814"/>
              <a:ext cx="4363822" cy="3277665"/>
              <a:chOff x="2019040" y="1161815"/>
              <a:chExt cx="3769895" cy="2831567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C14D5533-EFFC-4DF8-AFF6-E0A7707E65A8}"/>
                  </a:ext>
                </a:extLst>
              </p:cNvPr>
              <p:cNvGrpSpPr/>
              <p:nvPr/>
            </p:nvGrpSpPr>
            <p:grpSpPr>
              <a:xfrm>
                <a:off x="2386060" y="1620564"/>
                <a:ext cx="3402875" cy="1899784"/>
                <a:chOff x="1944216" y="1446751"/>
                <a:chExt cx="4978298" cy="2779324"/>
              </a:xfrm>
            </p:grpSpPr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5DBDE6F4-F76D-4900-AB5B-05A5684661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1492528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765ECE16-0175-4AF5-B397-FE38BBC6CA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1879420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EEDF9921-D2EF-4632-92F0-49F149C363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2253001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E8334D11-C31E-48D0-ADCB-D269C5E62F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2639774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0B0C76E5-2E98-47D1-8098-4C11591700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3018524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87C8C378-F168-4187-9898-C1F9EBFBA2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3402190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0F44A48A-34F1-4949-A344-5EC8F38143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3777845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A0DEB838-42D6-4B91-BDC7-53DAB2A8DF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44216" y="4164588"/>
                  <a:ext cx="4978298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4A8F22E0-72DC-4246-B73C-642EFE1E6E07}"/>
                    </a:ext>
                  </a:extLst>
                </p:cNvPr>
                <p:cNvCxnSpPr/>
                <p:nvPr/>
              </p:nvCxnSpPr>
              <p:spPr>
                <a:xfrm flipV="1">
                  <a:off x="1998216" y="1446751"/>
                  <a:ext cx="0" cy="277932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2FA246B1-3F10-452B-8106-8A43D138BFDB}"/>
                    </a:ext>
                  </a:extLst>
                </p:cNvPr>
                <p:cNvCxnSpPr/>
                <p:nvPr/>
              </p:nvCxnSpPr>
              <p:spPr>
                <a:xfrm flipV="1">
                  <a:off x="2612690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D606ADD9-499D-4E21-80FF-0F31D735C226}"/>
                    </a:ext>
                  </a:extLst>
                </p:cNvPr>
                <p:cNvCxnSpPr/>
                <p:nvPr/>
              </p:nvCxnSpPr>
              <p:spPr>
                <a:xfrm flipV="1">
                  <a:off x="3222000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1752F434-7DBF-4B14-AC4F-612B8475EFC7}"/>
                    </a:ext>
                  </a:extLst>
                </p:cNvPr>
                <p:cNvCxnSpPr/>
                <p:nvPr/>
              </p:nvCxnSpPr>
              <p:spPr>
                <a:xfrm flipV="1">
                  <a:off x="3827172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923A23E1-F361-4038-8A6B-CA240F033014}"/>
                    </a:ext>
                  </a:extLst>
                </p:cNvPr>
                <p:cNvCxnSpPr/>
                <p:nvPr/>
              </p:nvCxnSpPr>
              <p:spPr>
                <a:xfrm flipV="1">
                  <a:off x="4432344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62F894D8-81FF-4937-9C33-090B198388BF}"/>
                    </a:ext>
                  </a:extLst>
                </p:cNvPr>
                <p:cNvCxnSpPr/>
                <p:nvPr/>
              </p:nvCxnSpPr>
              <p:spPr>
                <a:xfrm flipV="1">
                  <a:off x="5037516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42CFC3FB-4A12-408A-8595-59924E75D6CB}"/>
                    </a:ext>
                  </a:extLst>
                </p:cNvPr>
                <p:cNvCxnSpPr/>
                <p:nvPr/>
              </p:nvCxnSpPr>
              <p:spPr>
                <a:xfrm flipV="1">
                  <a:off x="5646826" y="1500804"/>
                  <a:ext cx="0" cy="2663784"/>
                </a:xfrm>
                <a:prstGeom prst="line">
                  <a:avLst/>
                </a:prstGeom>
                <a:ln w="15875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A6D80EE7-0161-4222-A95E-734D85EC239C}"/>
                    </a:ext>
                  </a:extLst>
                </p:cNvPr>
                <p:cNvCxnSpPr/>
                <p:nvPr/>
              </p:nvCxnSpPr>
              <p:spPr>
                <a:xfrm flipV="1">
                  <a:off x="6251998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03765664-80E3-4A1D-8658-D01635D5C8DF}"/>
                    </a:ext>
                  </a:extLst>
                </p:cNvPr>
                <p:cNvCxnSpPr/>
                <p:nvPr/>
              </p:nvCxnSpPr>
              <p:spPr>
                <a:xfrm flipV="1">
                  <a:off x="6857170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52061B6F-1F1B-4FA6-ABFE-CF8846F134AA}"/>
                    </a:ext>
                  </a:extLst>
                </p:cNvPr>
                <p:cNvCxnSpPr/>
                <p:nvPr/>
              </p:nvCxnSpPr>
              <p:spPr>
                <a:xfrm>
                  <a:off x="1944216" y="3777845"/>
                  <a:ext cx="5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E80E0BF4-E524-41FC-9090-8A25EE2F1806}"/>
                    </a:ext>
                  </a:extLst>
                </p:cNvPr>
                <p:cNvCxnSpPr/>
                <p:nvPr/>
              </p:nvCxnSpPr>
              <p:spPr>
                <a:xfrm>
                  <a:off x="1944216" y="3402190"/>
                  <a:ext cx="5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0DE28ED5-FDA2-43F7-B3AA-77A99609804A}"/>
                    </a:ext>
                  </a:extLst>
                </p:cNvPr>
                <p:cNvCxnSpPr/>
                <p:nvPr/>
              </p:nvCxnSpPr>
              <p:spPr>
                <a:xfrm>
                  <a:off x="1944216" y="3018524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DCDE5132-3C5D-41E8-AC22-8B5BE1CB658F}"/>
                    </a:ext>
                  </a:extLst>
                </p:cNvPr>
                <p:cNvCxnSpPr/>
                <p:nvPr/>
              </p:nvCxnSpPr>
              <p:spPr>
                <a:xfrm>
                  <a:off x="1944216" y="2639774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BF14497A-99A7-4FF3-948C-012CEDEF1FF1}"/>
                    </a:ext>
                  </a:extLst>
                </p:cNvPr>
                <p:cNvCxnSpPr/>
                <p:nvPr/>
              </p:nvCxnSpPr>
              <p:spPr>
                <a:xfrm>
                  <a:off x="1944216" y="2253001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5954DA02-BC05-48D8-815B-BE2C60677B0A}"/>
                    </a:ext>
                  </a:extLst>
                </p:cNvPr>
                <p:cNvCxnSpPr/>
                <p:nvPr/>
              </p:nvCxnSpPr>
              <p:spPr>
                <a:xfrm>
                  <a:off x="1944216" y="1879420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30D83A40-A0D2-4FDA-9449-7CEDED3A3C44}"/>
                    </a:ext>
                  </a:extLst>
                </p:cNvPr>
                <p:cNvCxnSpPr/>
                <p:nvPr/>
              </p:nvCxnSpPr>
              <p:spPr>
                <a:xfrm>
                  <a:off x="1944216" y="1492528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D063177E-A866-4234-8BD3-DE25DCA21BBF}"/>
                    </a:ext>
                  </a:extLst>
                </p:cNvPr>
                <p:cNvCxnSpPr/>
                <p:nvPr/>
              </p:nvCxnSpPr>
              <p:spPr>
                <a:xfrm rot="16200000">
                  <a:off x="2585690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898DA91E-DBB3-4282-A7A6-01F29EC2B2C6}"/>
                    </a:ext>
                  </a:extLst>
                </p:cNvPr>
                <p:cNvCxnSpPr/>
                <p:nvPr/>
              </p:nvCxnSpPr>
              <p:spPr>
                <a:xfrm rot="16200000">
                  <a:off x="3194999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7F249819-ABFB-44A0-A6E6-92629468C31B}"/>
                    </a:ext>
                  </a:extLst>
                </p:cNvPr>
                <p:cNvCxnSpPr/>
                <p:nvPr/>
              </p:nvCxnSpPr>
              <p:spPr>
                <a:xfrm rot="16200000">
                  <a:off x="3800171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63150AEF-8D90-420C-8370-5F48FA865936}"/>
                    </a:ext>
                  </a:extLst>
                </p:cNvPr>
                <p:cNvCxnSpPr/>
                <p:nvPr/>
              </p:nvCxnSpPr>
              <p:spPr>
                <a:xfrm rot="16200000">
                  <a:off x="4405344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9AC7A59F-8FAE-415C-9A37-43F7358DF680}"/>
                    </a:ext>
                  </a:extLst>
                </p:cNvPr>
                <p:cNvCxnSpPr/>
                <p:nvPr/>
              </p:nvCxnSpPr>
              <p:spPr>
                <a:xfrm rot="16200000">
                  <a:off x="5010516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E9E94E7C-6AED-48B0-9C30-1B172EBA621B}"/>
                    </a:ext>
                  </a:extLst>
                </p:cNvPr>
                <p:cNvCxnSpPr/>
                <p:nvPr/>
              </p:nvCxnSpPr>
              <p:spPr>
                <a:xfrm rot="16200000">
                  <a:off x="5619826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356A5D3D-BCC5-4EE5-8F1F-0B1108293AE4}"/>
                    </a:ext>
                  </a:extLst>
                </p:cNvPr>
                <p:cNvCxnSpPr/>
                <p:nvPr/>
              </p:nvCxnSpPr>
              <p:spPr>
                <a:xfrm rot="16200000">
                  <a:off x="6224998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756C09CA-0F53-46E4-947B-6910486C1F7D}"/>
                    </a:ext>
                  </a:extLst>
                </p:cNvPr>
                <p:cNvCxnSpPr/>
                <p:nvPr/>
              </p:nvCxnSpPr>
              <p:spPr>
                <a:xfrm rot="16200000">
                  <a:off x="6830170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9B54B8-1EFF-4C76-A4B2-922BCF1B7EA1}"/>
                  </a:ext>
                </a:extLst>
              </p:cNvPr>
              <p:cNvSpPr/>
              <p:nvPr/>
            </p:nvSpPr>
            <p:spPr>
              <a:xfrm>
                <a:off x="3529510" y="3559839"/>
                <a:ext cx="1910653" cy="433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Frequency [MHz]</a:t>
                </a: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32AE7C12-418E-45BE-84F9-2DF9F835620F}"/>
                  </a:ext>
                </a:extLst>
              </p:cNvPr>
              <p:cNvSpPr/>
              <p:nvPr/>
            </p:nvSpPr>
            <p:spPr>
              <a:xfrm rot="16200000">
                <a:off x="1271913" y="2398685"/>
                <a:ext cx="1875748" cy="381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Level [</a:t>
                </a:r>
                <a:r>
                  <a:rPr kumimoji="0" lang="en-GB" sz="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dBmV</a:t>
                </a: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]</a:t>
                </a: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FC63B743-3213-415F-A337-4E8E2C8C3641}"/>
                  </a:ext>
                </a:extLst>
              </p:cNvPr>
              <p:cNvSpPr/>
              <p:nvPr/>
            </p:nvSpPr>
            <p:spPr>
              <a:xfrm>
                <a:off x="2839165" y="1161815"/>
                <a:ext cx="2672690" cy="433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1.8 GHz loading</a:t>
                </a:r>
              </a:p>
            </p:txBody>
          </p:sp>
        </p:grpSp>
      </p:grpSp>
      <p:sp>
        <p:nvSpPr>
          <p:cNvPr id="359" name="Freeform 14">
            <a:extLst>
              <a:ext uri="{FF2B5EF4-FFF2-40B4-BE49-F238E27FC236}">
                <a16:creationId xmlns:a16="http://schemas.microsoft.com/office/drawing/2014/main" id="{DA6DBDDF-ABBD-4F55-8E1B-BFCC2CA67418}"/>
              </a:ext>
            </a:extLst>
          </p:cNvPr>
          <p:cNvSpPr/>
          <p:nvPr/>
        </p:nvSpPr>
        <p:spPr>
          <a:xfrm>
            <a:off x="5144406" y="3608021"/>
            <a:ext cx="2156241" cy="943885"/>
          </a:xfrm>
          <a:custGeom>
            <a:avLst/>
            <a:gdLst>
              <a:gd name="connsiteX0" fmla="*/ 0 w 2369250"/>
              <a:gd name="connsiteY0" fmla="*/ 0 h 652556"/>
              <a:gd name="connsiteX1" fmla="*/ 2369250 w 2369250"/>
              <a:gd name="connsiteY1" fmla="*/ 0 h 652556"/>
              <a:gd name="connsiteX2" fmla="*/ 2369250 w 2369250"/>
              <a:gd name="connsiteY2" fmla="*/ 652556 h 652556"/>
              <a:gd name="connsiteX3" fmla="*/ 0 w 2369250"/>
              <a:gd name="connsiteY3" fmla="*/ 652556 h 652556"/>
              <a:gd name="connsiteX4" fmla="*/ 0 w 2369250"/>
              <a:gd name="connsiteY4" fmla="*/ 0 h 65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250" h="652556">
                <a:moveTo>
                  <a:pt x="0" y="0"/>
                </a:moveTo>
                <a:lnTo>
                  <a:pt x="2369250" y="0"/>
                </a:lnTo>
                <a:lnTo>
                  <a:pt x="2369250" y="652556"/>
                </a:lnTo>
                <a:lnTo>
                  <a:pt x="0" y="652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73152" rIns="1152000" bIns="73152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3A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0" name="Picture 359">
            <a:extLst>
              <a:ext uri="{FF2B5EF4-FFF2-40B4-BE49-F238E27FC236}">
                <a16:creationId xmlns:a16="http://schemas.microsoft.com/office/drawing/2014/main" id="{45B90607-2C6E-4CC0-99C3-1A96460D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9030" y="2468423"/>
            <a:ext cx="37501" cy="720000"/>
          </a:xfrm>
          <a:prstGeom prst="rect">
            <a:avLst/>
          </a:prstGeom>
        </p:spPr>
      </p:pic>
      <p:sp>
        <p:nvSpPr>
          <p:cNvPr id="361" name="Freeform 15">
            <a:extLst>
              <a:ext uri="{FF2B5EF4-FFF2-40B4-BE49-F238E27FC236}">
                <a16:creationId xmlns:a16="http://schemas.microsoft.com/office/drawing/2014/main" id="{8D0D36F8-0840-4DFB-8A35-E0A3222805C0}"/>
              </a:ext>
            </a:extLst>
          </p:cNvPr>
          <p:cNvSpPr/>
          <p:nvPr/>
        </p:nvSpPr>
        <p:spPr>
          <a:xfrm>
            <a:off x="2797046" y="1450535"/>
            <a:ext cx="2156242" cy="2160850"/>
          </a:xfrm>
          <a:custGeom>
            <a:avLst/>
            <a:gdLst>
              <a:gd name="connsiteX0" fmla="*/ 0 w 2367046"/>
              <a:gd name="connsiteY0" fmla="*/ 0 h 2075220"/>
              <a:gd name="connsiteX1" fmla="*/ 2367046 w 2367046"/>
              <a:gd name="connsiteY1" fmla="*/ 0 h 2075220"/>
              <a:gd name="connsiteX2" fmla="*/ 2367046 w 2367046"/>
              <a:gd name="connsiteY2" fmla="*/ 2075220 h 2075220"/>
              <a:gd name="connsiteX3" fmla="*/ 0 w 2367046"/>
              <a:gd name="connsiteY3" fmla="*/ 2075220 h 2075220"/>
              <a:gd name="connsiteX4" fmla="*/ 0 w 2367046"/>
              <a:gd name="connsiteY4" fmla="*/ 0 h 207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7046" h="2075220">
                <a:moveTo>
                  <a:pt x="0" y="0"/>
                </a:moveTo>
                <a:lnTo>
                  <a:pt x="2367046" y="0"/>
                </a:lnTo>
                <a:lnTo>
                  <a:pt x="2367046" y="2075220"/>
                </a:lnTo>
                <a:lnTo>
                  <a:pt x="0" y="2075220"/>
                </a:lnTo>
                <a:lnTo>
                  <a:pt x="0" y="0"/>
                </a:lnTo>
                <a:close/>
              </a:path>
            </a:pathLst>
          </a:custGeom>
          <a:solidFill>
            <a:srgbClr val="6EB4E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marR="0" lvl="1" indent="-17145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Freeform 15">
            <a:extLst>
              <a:ext uri="{FF2B5EF4-FFF2-40B4-BE49-F238E27FC236}">
                <a16:creationId xmlns:a16="http://schemas.microsoft.com/office/drawing/2014/main" id="{654416AA-3C62-4DB5-94D8-B17747E12130}"/>
              </a:ext>
            </a:extLst>
          </p:cNvPr>
          <p:cNvSpPr/>
          <p:nvPr/>
        </p:nvSpPr>
        <p:spPr>
          <a:xfrm>
            <a:off x="5144406" y="1450535"/>
            <a:ext cx="2156242" cy="2160850"/>
          </a:xfrm>
          <a:custGeom>
            <a:avLst/>
            <a:gdLst>
              <a:gd name="connsiteX0" fmla="*/ 0 w 2367046"/>
              <a:gd name="connsiteY0" fmla="*/ 0 h 2075220"/>
              <a:gd name="connsiteX1" fmla="*/ 2367046 w 2367046"/>
              <a:gd name="connsiteY1" fmla="*/ 0 h 2075220"/>
              <a:gd name="connsiteX2" fmla="*/ 2367046 w 2367046"/>
              <a:gd name="connsiteY2" fmla="*/ 2075220 h 2075220"/>
              <a:gd name="connsiteX3" fmla="*/ 0 w 2367046"/>
              <a:gd name="connsiteY3" fmla="*/ 2075220 h 2075220"/>
              <a:gd name="connsiteX4" fmla="*/ 0 w 2367046"/>
              <a:gd name="connsiteY4" fmla="*/ 0 h 207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7046" h="2075220">
                <a:moveTo>
                  <a:pt x="0" y="0"/>
                </a:moveTo>
                <a:lnTo>
                  <a:pt x="2367046" y="0"/>
                </a:lnTo>
                <a:lnTo>
                  <a:pt x="2367046" y="2075220"/>
                </a:lnTo>
                <a:lnTo>
                  <a:pt x="0" y="2075220"/>
                </a:lnTo>
                <a:lnTo>
                  <a:pt x="0" y="0"/>
                </a:lnTo>
                <a:close/>
              </a:path>
            </a:pathLst>
          </a:custGeom>
          <a:solidFill>
            <a:srgbClr val="6EB4E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marR="0" lvl="1" indent="-17145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Freeform 14">
            <a:extLst>
              <a:ext uri="{FF2B5EF4-FFF2-40B4-BE49-F238E27FC236}">
                <a16:creationId xmlns:a16="http://schemas.microsoft.com/office/drawing/2014/main" id="{CC1F18CC-0DA0-444E-BAE6-9478A16D0A5F}"/>
              </a:ext>
            </a:extLst>
          </p:cNvPr>
          <p:cNvSpPr/>
          <p:nvPr/>
        </p:nvSpPr>
        <p:spPr>
          <a:xfrm>
            <a:off x="2797047" y="3609664"/>
            <a:ext cx="2156242" cy="942239"/>
          </a:xfrm>
          <a:custGeom>
            <a:avLst/>
            <a:gdLst>
              <a:gd name="connsiteX0" fmla="*/ 0 w 2369250"/>
              <a:gd name="connsiteY0" fmla="*/ 0 h 652556"/>
              <a:gd name="connsiteX1" fmla="*/ 2369250 w 2369250"/>
              <a:gd name="connsiteY1" fmla="*/ 0 h 652556"/>
              <a:gd name="connsiteX2" fmla="*/ 2369250 w 2369250"/>
              <a:gd name="connsiteY2" fmla="*/ 652556 h 652556"/>
              <a:gd name="connsiteX3" fmla="*/ 0 w 2369250"/>
              <a:gd name="connsiteY3" fmla="*/ 652556 h 652556"/>
              <a:gd name="connsiteX4" fmla="*/ 0 w 2369250"/>
              <a:gd name="connsiteY4" fmla="*/ 0 h 65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250" h="652556">
                <a:moveTo>
                  <a:pt x="0" y="0"/>
                </a:moveTo>
                <a:lnTo>
                  <a:pt x="2369250" y="0"/>
                </a:lnTo>
                <a:lnTo>
                  <a:pt x="2369250" y="652556"/>
                </a:lnTo>
                <a:lnTo>
                  <a:pt x="0" y="652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73152" rIns="1152000" bIns="73152" numCol="1" spcCol="1270" anchor="ctr" anchorCtr="0">
            <a:noAutofit/>
          </a:bodyPr>
          <a:lstStyle/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3A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5" name="Freeform 14">
            <a:extLst>
              <a:ext uri="{FF2B5EF4-FFF2-40B4-BE49-F238E27FC236}">
                <a16:creationId xmlns:a16="http://schemas.microsoft.com/office/drawing/2014/main" id="{DBB3F8BC-B11A-4085-BF8D-147AEEA0F6D5}"/>
              </a:ext>
            </a:extLst>
          </p:cNvPr>
          <p:cNvSpPr/>
          <p:nvPr/>
        </p:nvSpPr>
        <p:spPr>
          <a:xfrm>
            <a:off x="474214" y="3588433"/>
            <a:ext cx="2149341" cy="963470"/>
          </a:xfrm>
          <a:custGeom>
            <a:avLst/>
            <a:gdLst>
              <a:gd name="connsiteX0" fmla="*/ 0 w 2369250"/>
              <a:gd name="connsiteY0" fmla="*/ 0 h 652556"/>
              <a:gd name="connsiteX1" fmla="*/ 2369250 w 2369250"/>
              <a:gd name="connsiteY1" fmla="*/ 0 h 652556"/>
              <a:gd name="connsiteX2" fmla="*/ 2369250 w 2369250"/>
              <a:gd name="connsiteY2" fmla="*/ 652556 h 652556"/>
              <a:gd name="connsiteX3" fmla="*/ 0 w 2369250"/>
              <a:gd name="connsiteY3" fmla="*/ 652556 h 652556"/>
              <a:gd name="connsiteX4" fmla="*/ 0 w 2369250"/>
              <a:gd name="connsiteY4" fmla="*/ 0 h 65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250" h="652556">
                <a:moveTo>
                  <a:pt x="0" y="0"/>
                </a:moveTo>
                <a:lnTo>
                  <a:pt x="2369250" y="0"/>
                </a:lnTo>
                <a:lnTo>
                  <a:pt x="2369250" y="652556"/>
                </a:lnTo>
                <a:lnTo>
                  <a:pt x="0" y="652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73152" rIns="1152000" bIns="73152" numCol="1" spcCol="1270" anchor="ctr" anchorCtr="0">
            <a:noAutofit/>
          </a:bodyPr>
          <a:lstStyle/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3A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9" name="Picture 648">
            <a:extLst>
              <a:ext uri="{FF2B5EF4-FFF2-40B4-BE49-F238E27FC236}">
                <a16:creationId xmlns:a16="http://schemas.microsoft.com/office/drawing/2014/main" id="{3741FD03-FBF5-4715-AE2E-25F0978E85F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0572" y="2424685"/>
            <a:ext cx="36000" cy="751509"/>
          </a:xfrm>
          <a:prstGeom prst="rect">
            <a:avLst/>
          </a:prstGeom>
        </p:spPr>
      </p:pic>
      <p:pic>
        <p:nvPicPr>
          <p:cNvPr id="650" name="Picture 649">
            <a:extLst>
              <a:ext uri="{FF2B5EF4-FFF2-40B4-BE49-F238E27FC236}">
                <a16:creationId xmlns:a16="http://schemas.microsoft.com/office/drawing/2014/main" id="{A68ABA87-8BCB-47A9-B6E4-FCD391A2716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41138" y="2363900"/>
            <a:ext cx="36000" cy="828000"/>
          </a:xfrm>
          <a:prstGeom prst="rect">
            <a:avLst/>
          </a:prstGeom>
        </p:spPr>
      </p:pic>
      <p:pic>
        <p:nvPicPr>
          <p:cNvPr id="651" name="Picture 650">
            <a:extLst>
              <a:ext uri="{FF2B5EF4-FFF2-40B4-BE49-F238E27FC236}">
                <a16:creationId xmlns:a16="http://schemas.microsoft.com/office/drawing/2014/main" id="{81E907FB-F1FE-49C2-AB15-A87EF4C2B758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50023" y="2296482"/>
            <a:ext cx="36000" cy="882000"/>
          </a:xfrm>
          <a:prstGeom prst="rect">
            <a:avLst/>
          </a:prstGeom>
        </p:spPr>
      </p:pic>
      <p:pic>
        <p:nvPicPr>
          <p:cNvPr id="652" name="Picture 651">
            <a:extLst>
              <a:ext uri="{FF2B5EF4-FFF2-40B4-BE49-F238E27FC236}">
                <a16:creationId xmlns:a16="http://schemas.microsoft.com/office/drawing/2014/main" id="{0F823A91-674B-45C2-942D-177C87BF8C9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45758" y="2245309"/>
            <a:ext cx="36000" cy="936000"/>
          </a:xfrm>
          <a:prstGeom prst="rect">
            <a:avLst/>
          </a:prstGeom>
        </p:spPr>
      </p:pic>
      <p:pic>
        <p:nvPicPr>
          <p:cNvPr id="653" name="Picture 652">
            <a:extLst>
              <a:ext uri="{FF2B5EF4-FFF2-40B4-BE49-F238E27FC236}">
                <a16:creationId xmlns:a16="http://schemas.microsoft.com/office/drawing/2014/main" id="{ECDA2AEB-878C-48DF-A3A9-B61FA444335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57859" y="2174609"/>
            <a:ext cx="36000" cy="1008000"/>
          </a:xfrm>
          <a:prstGeom prst="rect">
            <a:avLst/>
          </a:prstGeom>
        </p:spPr>
      </p:pic>
      <p:pic>
        <p:nvPicPr>
          <p:cNvPr id="654" name="Picture 653">
            <a:extLst>
              <a:ext uri="{FF2B5EF4-FFF2-40B4-BE49-F238E27FC236}">
                <a16:creationId xmlns:a16="http://schemas.microsoft.com/office/drawing/2014/main" id="{FACCE3BB-581C-4B8F-AB1B-AD14D5EC1320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68913" y="2106178"/>
            <a:ext cx="45719" cy="1082243"/>
          </a:xfrm>
          <a:prstGeom prst="rect">
            <a:avLst/>
          </a:prstGeom>
        </p:spPr>
      </p:pic>
      <p:grpSp>
        <p:nvGrpSpPr>
          <p:cNvPr id="701" name="Group 700">
            <a:extLst>
              <a:ext uri="{FF2B5EF4-FFF2-40B4-BE49-F238E27FC236}">
                <a16:creationId xmlns:a16="http://schemas.microsoft.com/office/drawing/2014/main" id="{C01DD224-5875-4859-823E-FAE7AC9B5528}"/>
              </a:ext>
            </a:extLst>
          </p:cNvPr>
          <p:cNvGrpSpPr/>
          <p:nvPr/>
        </p:nvGrpSpPr>
        <p:grpSpPr>
          <a:xfrm>
            <a:off x="2850811" y="1711777"/>
            <a:ext cx="1907712" cy="1771331"/>
            <a:chOff x="208177" y="1175814"/>
            <a:chExt cx="4363822" cy="3277665"/>
          </a:xfrm>
        </p:grpSpPr>
        <p:grpSp>
          <p:nvGrpSpPr>
            <p:cNvPr id="702" name="Group 701">
              <a:extLst>
                <a:ext uri="{FF2B5EF4-FFF2-40B4-BE49-F238E27FC236}">
                  <a16:creationId xmlns:a16="http://schemas.microsoft.com/office/drawing/2014/main" id="{AFD06579-9FC5-4283-8A2F-2870C65CA1C6}"/>
                </a:ext>
              </a:extLst>
            </p:cNvPr>
            <p:cNvGrpSpPr/>
            <p:nvPr/>
          </p:nvGrpSpPr>
          <p:grpSpPr>
            <a:xfrm>
              <a:off x="1167148" y="2107935"/>
              <a:ext cx="3363714" cy="1761891"/>
              <a:chOff x="1167148" y="2107935"/>
              <a:chExt cx="3363714" cy="1761891"/>
            </a:xfrm>
          </p:grpSpPr>
          <p:sp>
            <p:nvSpPr>
              <p:cNvPr id="740" name="Right Triangle 6">
                <a:extLst>
                  <a:ext uri="{FF2B5EF4-FFF2-40B4-BE49-F238E27FC236}">
                    <a16:creationId xmlns:a16="http://schemas.microsoft.com/office/drawing/2014/main" id="{BAF3D545-919D-4AD0-8776-6BE32B7F1D89}"/>
                  </a:ext>
                </a:extLst>
              </p:cNvPr>
              <p:cNvSpPr/>
              <p:nvPr/>
            </p:nvSpPr>
            <p:spPr>
              <a:xfrm flipH="1">
                <a:off x="1167148" y="2457149"/>
                <a:ext cx="487642" cy="1400944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1" name="Right Triangle 6">
                <a:extLst>
                  <a:ext uri="{FF2B5EF4-FFF2-40B4-BE49-F238E27FC236}">
                    <a16:creationId xmlns:a16="http://schemas.microsoft.com/office/drawing/2014/main" id="{E08FCB2E-464D-45AE-B4EE-059F45AD5F1B}"/>
                  </a:ext>
                </a:extLst>
              </p:cNvPr>
              <p:cNvSpPr/>
              <p:nvPr/>
            </p:nvSpPr>
            <p:spPr>
              <a:xfrm flipH="1">
                <a:off x="1647942" y="2367576"/>
                <a:ext cx="487642" cy="1502250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2" name="Right Triangle 6">
                <a:extLst>
                  <a:ext uri="{FF2B5EF4-FFF2-40B4-BE49-F238E27FC236}">
                    <a16:creationId xmlns:a16="http://schemas.microsoft.com/office/drawing/2014/main" id="{FE9B1FDD-EC94-47F6-8437-F3458519E616}"/>
                  </a:ext>
                </a:extLst>
              </p:cNvPr>
              <p:cNvSpPr/>
              <p:nvPr/>
            </p:nvSpPr>
            <p:spPr>
              <a:xfrm flipH="1">
                <a:off x="2121862" y="2259611"/>
                <a:ext cx="487642" cy="1598483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3" name="Right Triangle 6">
                <a:extLst>
                  <a:ext uri="{FF2B5EF4-FFF2-40B4-BE49-F238E27FC236}">
                    <a16:creationId xmlns:a16="http://schemas.microsoft.com/office/drawing/2014/main" id="{8C6222F0-FE04-4FDF-A9A5-7DCEDA8AD85E}"/>
                  </a:ext>
                </a:extLst>
              </p:cNvPr>
              <p:cNvSpPr/>
              <p:nvPr/>
            </p:nvSpPr>
            <p:spPr>
              <a:xfrm flipH="1">
                <a:off x="2596093" y="2150061"/>
                <a:ext cx="487642" cy="1708033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4" name="Right Triangle 6">
                <a:extLst>
                  <a:ext uri="{FF2B5EF4-FFF2-40B4-BE49-F238E27FC236}">
                    <a16:creationId xmlns:a16="http://schemas.microsoft.com/office/drawing/2014/main" id="{D93E1878-BE66-471A-861D-C1DE178938B6}"/>
                  </a:ext>
                </a:extLst>
              </p:cNvPr>
              <p:cNvSpPr/>
              <p:nvPr/>
            </p:nvSpPr>
            <p:spPr>
              <a:xfrm flipH="1">
                <a:off x="3068777" y="2255983"/>
                <a:ext cx="493772" cy="1606385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  <a:gd name="connsiteX0" fmla="*/ 48490 w 3905596"/>
                  <a:gd name="connsiteY0" fmla="*/ 1921894 h 1921894"/>
                  <a:gd name="connsiteX1" fmla="*/ 0 w 3905596"/>
                  <a:gd name="connsiteY1" fmla="*/ 0 h 1921894"/>
                  <a:gd name="connsiteX2" fmla="*/ 3905596 w 3905596"/>
                  <a:gd name="connsiteY2" fmla="*/ 254887 h 1921894"/>
                  <a:gd name="connsiteX3" fmla="*/ 3893557 w 3905596"/>
                  <a:gd name="connsiteY3" fmla="*/ 1919878 h 1921894"/>
                  <a:gd name="connsiteX4" fmla="*/ 48490 w 3905596"/>
                  <a:gd name="connsiteY4" fmla="*/ 1921894 h 1921894"/>
                  <a:gd name="connsiteX0" fmla="*/ 48490 w 3905596"/>
                  <a:gd name="connsiteY0" fmla="*/ 1921894 h 1921894"/>
                  <a:gd name="connsiteX1" fmla="*/ 0 w 3905596"/>
                  <a:gd name="connsiteY1" fmla="*/ 0 h 1921894"/>
                  <a:gd name="connsiteX2" fmla="*/ 3905596 w 3905596"/>
                  <a:gd name="connsiteY2" fmla="*/ 149454 h 1921894"/>
                  <a:gd name="connsiteX3" fmla="*/ 3893557 w 3905596"/>
                  <a:gd name="connsiteY3" fmla="*/ 1919878 h 1921894"/>
                  <a:gd name="connsiteX4" fmla="*/ 48490 w 3905596"/>
                  <a:gd name="connsiteY4" fmla="*/ 1921894 h 1921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596" h="1921894">
                    <a:moveTo>
                      <a:pt x="48490" y="1921894"/>
                    </a:moveTo>
                    <a:lnTo>
                      <a:pt x="0" y="0"/>
                    </a:lnTo>
                    <a:lnTo>
                      <a:pt x="3905596" y="149454"/>
                    </a:lnTo>
                    <a:cubicBezTo>
                      <a:pt x="3905769" y="440882"/>
                      <a:pt x="3893384" y="1628450"/>
                      <a:pt x="3893557" y="1919878"/>
                    </a:cubicBezTo>
                    <a:lnTo>
                      <a:pt x="48490" y="1921894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5" name="Right Triangle 6">
                <a:extLst>
                  <a:ext uri="{FF2B5EF4-FFF2-40B4-BE49-F238E27FC236}">
                    <a16:creationId xmlns:a16="http://schemas.microsoft.com/office/drawing/2014/main" id="{50E76565-C4F7-4EFD-859F-B365C665F498}"/>
                  </a:ext>
                </a:extLst>
              </p:cNvPr>
              <p:cNvSpPr/>
              <p:nvPr/>
            </p:nvSpPr>
            <p:spPr>
              <a:xfrm flipH="1">
                <a:off x="3557727" y="2107935"/>
                <a:ext cx="487642" cy="1743411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  <a:gd name="connsiteX0" fmla="*/ 0 w 3857106"/>
                  <a:gd name="connsiteY0" fmla="*/ 1952623 h 1952623"/>
                  <a:gd name="connsiteX1" fmla="*/ 123830 w 3857106"/>
                  <a:gd name="connsiteY1" fmla="*/ 0 h 1952623"/>
                  <a:gd name="connsiteX2" fmla="*/ 3857106 w 3857106"/>
                  <a:gd name="connsiteY2" fmla="*/ 285616 h 1952623"/>
                  <a:gd name="connsiteX3" fmla="*/ 3845067 w 3857106"/>
                  <a:gd name="connsiteY3" fmla="*/ 1950607 h 1952623"/>
                  <a:gd name="connsiteX4" fmla="*/ 0 w 3857106"/>
                  <a:gd name="connsiteY4" fmla="*/ 1952623 h 1952623"/>
                  <a:gd name="connsiteX0" fmla="*/ 0 w 3857106"/>
                  <a:gd name="connsiteY0" fmla="*/ 1952623 h 1952623"/>
                  <a:gd name="connsiteX1" fmla="*/ 123830 w 3857106"/>
                  <a:gd name="connsiteY1" fmla="*/ 0 h 1952623"/>
                  <a:gd name="connsiteX2" fmla="*/ 3857106 w 3857106"/>
                  <a:gd name="connsiteY2" fmla="*/ 157305 h 1952623"/>
                  <a:gd name="connsiteX3" fmla="*/ 3845067 w 3857106"/>
                  <a:gd name="connsiteY3" fmla="*/ 1950607 h 1952623"/>
                  <a:gd name="connsiteX4" fmla="*/ 0 w 3857106"/>
                  <a:gd name="connsiteY4" fmla="*/ 1952623 h 195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952623">
                    <a:moveTo>
                      <a:pt x="0" y="1952623"/>
                    </a:moveTo>
                    <a:lnTo>
                      <a:pt x="123830" y="0"/>
                    </a:lnTo>
                    <a:lnTo>
                      <a:pt x="3857106" y="157305"/>
                    </a:lnTo>
                    <a:cubicBezTo>
                      <a:pt x="3857279" y="448733"/>
                      <a:pt x="3844894" y="1659179"/>
                      <a:pt x="3845067" y="1950607"/>
                    </a:cubicBezTo>
                    <a:lnTo>
                      <a:pt x="0" y="1952623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6" name="Right Triangle 6">
                <a:extLst>
                  <a:ext uri="{FF2B5EF4-FFF2-40B4-BE49-F238E27FC236}">
                    <a16:creationId xmlns:a16="http://schemas.microsoft.com/office/drawing/2014/main" id="{5BC30A66-0BCC-4099-BAD1-ED193036DE0B}"/>
                  </a:ext>
                </a:extLst>
              </p:cNvPr>
              <p:cNvSpPr/>
              <p:nvPr/>
            </p:nvSpPr>
            <p:spPr>
              <a:xfrm flipH="1">
                <a:off x="4043220" y="2296235"/>
                <a:ext cx="487642" cy="1560227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03" name="Group 702">
              <a:extLst>
                <a:ext uri="{FF2B5EF4-FFF2-40B4-BE49-F238E27FC236}">
                  <a16:creationId xmlns:a16="http://schemas.microsoft.com/office/drawing/2014/main" id="{145097E5-2395-4CC7-B6EA-CB63E8AC7C1A}"/>
                </a:ext>
              </a:extLst>
            </p:cNvPr>
            <p:cNvGrpSpPr/>
            <p:nvPr/>
          </p:nvGrpSpPr>
          <p:grpSpPr>
            <a:xfrm>
              <a:off x="208177" y="1175814"/>
              <a:ext cx="4363822" cy="3277665"/>
              <a:chOff x="2019040" y="1161815"/>
              <a:chExt cx="3769895" cy="2831567"/>
            </a:xfrm>
          </p:grpSpPr>
          <p:grpSp>
            <p:nvGrpSpPr>
              <p:cNvPr id="704" name="Group 703">
                <a:extLst>
                  <a:ext uri="{FF2B5EF4-FFF2-40B4-BE49-F238E27FC236}">
                    <a16:creationId xmlns:a16="http://schemas.microsoft.com/office/drawing/2014/main" id="{0D1A79D6-29EF-4FF2-8E2F-A07E182F6AE0}"/>
                  </a:ext>
                </a:extLst>
              </p:cNvPr>
              <p:cNvGrpSpPr/>
              <p:nvPr/>
            </p:nvGrpSpPr>
            <p:grpSpPr>
              <a:xfrm>
                <a:off x="2386060" y="1620564"/>
                <a:ext cx="3402875" cy="1899784"/>
                <a:chOff x="1944216" y="1446751"/>
                <a:chExt cx="4978298" cy="2779324"/>
              </a:xfrm>
            </p:grpSpPr>
            <p:cxnSp>
              <p:nvCxnSpPr>
                <p:cNvPr id="708" name="Straight Connector 707">
                  <a:extLst>
                    <a:ext uri="{FF2B5EF4-FFF2-40B4-BE49-F238E27FC236}">
                      <a16:creationId xmlns:a16="http://schemas.microsoft.com/office/drawing/2014/main" id="{ADD9650D-F4BE-425F-81FE-9F9AA041DB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1492528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Straight Connector 708">
                  <a:extLst>
                    <a:ext uri="{FF2B5EF4-FFF2-40B4-BE49-F238E27FC236}">
                      <a16:creationId xmlns:a16="http://schemas.microsoft.com/office/drawing/2014/main" id="{31F091DD-649D-4BE5-8EB0-58FAA593BE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1879420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Straight Connector 709">
                  <a:extLst>
                    <a:ext uri="{FF2B5EF4-FFF2-40B4-BE49-F238E27FC236}">
                      <a16:creationId xmlns:a16="http://schemas.microsoft.com/office/drawing/2014/main" id="{24D3B98D-13CA-45B3-863D-0F31A556E9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2253001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Straight Connector 710">
                  <a:extLst>
                    <a:ext uri="{FF2B5EF4-FFF2-40B4-BE49-F238E27FC236}">
                      <a16:creationId xmlns:a16="http://schemas.microsoft.com/office/drawing/2014/main" id="{837273F7-FA89-422A-86A5-C79CA895F7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2639774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2" name="Straight Connector 711">
                  <a:extLst>
                    <a:ext uri="{FF2B5EF4-FFF2-40B4-BE49-F238E27FC236}">
                      <a16:creationId xmlns:a16="http://schemas.microsoft.com/office/drawing/2014/main" id="{0C8EC5F8-8997-44D3-85DA-71F0BDF0E0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3018524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Straight Connector 712">
                  <a:extLst>
                    <a:ext uri="{FF2B5EF4-FFF2-40B4-BE49-F238E27FC236}">
                      <a16:creationId xmlns:a16="http://schemas.microsoft.com/office/drawing/2014/main" id="{B69761A0-8383-4977-9166-4A8108F29D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3402190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Straight Connector 713">
                  <a:extLst>
                    <a:ext uri="{FF2B5EF4-FFF2-40B4-BE49-F238E27FC236}">
                      <a16:creationId xmlns:a16="http://schemas.microsoft.com/office/drawing/2014/main" id="{832EA92E-AF1A-448F-A980-BC3B4551C4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3777845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Straight Connector 714">
                  <a:extLst>
                    <a:ext uri="{FF2B5EF4-FFF2-40B4-BE49-F238E27FC236}">
                      <a16:creationId xmlns:a16="http://schemas.microsoft.com/office/drawing/2014/main" id="{3FBE3BE4-B408-4931-8912-91DD9BB3D6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44216" y="4164588"/>
                  <a:ext cx="4978298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Straight Connector 715">
                  <a:extLst>
                    <a:ext uri="{FF2B5EF4-FFF2-40B4-BE49-F238E27FC236}">
                      <a16:creationId xmlns:a16="http://schemas.microsoft.com/office/drawing/2014/main" id="{41781852-229C-452A-9B96-E4DA52725164}"/>
                    </a:ext>
                  </a:extLst>
                </p:cNvPr>
                <p:cNvCxnSpPr/>
                <p:nvPr/>
              </p:nvCxnSpPr>
              <p:spPr>
                <a:xfrm flipV="1">
                  <a:off x="1998216" y="1446751"/>
                  <a:ext cx="0" cy="277932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Straight Connector 716">
                  <a:extLst>
                    <a:ext uri="{FF2B5EF4-FFF2-40B4-BE49-F238E27FC236}">
                      <a16:creationId xmlns:a16="http://schemas.microsoft.com/office/drawing/2014/main" id="{5FF18AC9-028D-4717-A594-D2B8F961D81E}"/>
                    </a:ext>
                  </a:extLst>
                </p:cNvPr>
                <p:cNvCxnSpPr/>
                <p:nvPr/>
              </p:nvCxnSpPr>
              <p:spPr>
                <a:xfrm flipV="1">
                  <a:off x="2612690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Straight Connector 717">
                  <a:extLst>
                    <a:ext uri="{FF2B5EF4-FFF2-40B4-BE49-F238E27FC236}">
                      <a16:creationId xmlns:a16="http://schemas.microsoft.com/office/drawing/2014/main" id="{12518276-18A5-4E67-A98D-2D9284159148}"/>
                    </a:ext>
                  </a:extLst>
                </p:cNvPr>
                <p:cNvCxnSpPr/>
                <p:nvPr/>
              </p:nvCxnSpPr>
              <p:spPr>
                <a:xfrm flipV="1">
                  <a:off x="3222000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9" name="Straight Connector 718">
                  <a:extLst>
                    <a:ext uri="{FF2B5EF4-FFF2-40B4-BE49-F238E27FC236}">
                      <a16:creationId xmlns:a16="http://schemas.microsoft.com/office/drawing/2014/main" id="{DF0EB70D-3B15-4D65-9E8C-E5826116CA58}"/>
                    </a:ext>
                  </a:extLst>
                </p:cNvPr>
                <p:cNvCxnSpPr/>
                <p:nvPr/>
              </p:nvCxnSpPr>
              <p:spPr>
                <a:xfrm flipV="1">
                  <a:off x="3827172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0" name="Straight Connector 719">
                  <a:extLst>
                    <a:ext uri="{FF2B5EF4-FFF2-40B4-BE49-F238E27FC236}">
                      <a16:creationId xmlns:a16="http://schemas.microsoft.com/office/drawing/2014/main" id="{C4C7FA29-744E-4BB8-8528-5A8E93160556}"/>
                    </a:ext>
                  </a:extLst>
                </p:cNvPr>
                <p:cNvCxnSpPr/>
                <p:nvPr/>
              </p:nvCxnSpPr>
              <p:spPr>
                <a:xfrm flipV="1">
                  <a:off x="4432344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Straight Connector 720">
                  <a:extLst>
                    <a:ext uri="{FF2B5EF4-FFF2-40B4-BE49-F238E27FC236}">
                      <a16:creationId xmlns:a16="http://schemas.microsoft.com/office/drawing/2014/main" id="{1CF49AD8-F1CF-4A4A-9622-52C227E2F881}"/>
                    </a:ext>
                  </a:extLst>
                </p:cNvPr>
                <p:cNvCxnSpPr/>
                <p:nvPr/>
              </p:nvCxnSpPr>
              <p:spPr>
                <a:xfrm flipV="1">
                  <a:off x="5037516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2" name="Straight Connector 721">
                  <a:extLst>
                    <a:ext uri="{FF2B5EF4-FFF2-40B4-BE49-F238E27FC236}">
                      <a16:creationId xmlns:a16="http://schemas.microsoft.com/office/drawing/2014/main" id="{063A32F7-82E7-4C36-A898-ACE8B1E419D2}"/>
                    </a:ext>
                  </a:extLst>
                </p:cNvPr>
                <p:cNvCxnSpPr/>
                <p:nvPr/>
              </p:nvCxnSpPr>
              <p:spPr>
                <a:xfrm flipV="1">
                  <a:off x="5646826" y="1500804"/>
                  <a:ext cx="0" cy="2663784"/>
                </a:xfrm>
                <a:prstGeom prst="line">
                  <a:avLst/>
                </a:prstGeom>
                <a:ln w="15875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Straight Connector 722">
                  <a:extLst>
                    <a:ext uri="{FF2B5EF4-FFF2-40B4-BE49-F238E27FC236}">
                      <a16:creationId xmlns:a16="http://schemas.microsoft.com/office/drawing/2014/main" id="{57E693F9-F080-4D15-B050-4010B8160D44}"/>
                    </a:ext>
                  </a:extLst>
                </p:cNvPr>
                <p:cNvCxnSpPr/>
                <p:nvPr/>
              </p:nvCxnSpPr>
              <p:spPr>
                <a:xfrm flipV="1">
                  <a:off x="6251998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Straight Connector 723">
                  <a:extLst>
                    <a:ext uri="{FF2B5EF4-FFF2-40B4-BE49-F238E27FC236}">
                      <a16:creationId xmlns:a16="http://schemas.microsoft.com/office/drawing/2014/main" id="{3616A8C2-C6DE-4895-8B0C-5300A782CBDD}"/>
                    </a:ext>
                  </a:extLst>
                </p:cNvPr>
                <p:cNvCxnSpPr/>
                <p:nvPr/>
              </p:nvCxnSpPr>
              <p:spPr>
                <a:xfrm flipV="1">
                  <a:off x="6857170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Straight Connector 724">
                  <a:extLst>
                    <a:ext uri="{FF2B5EF4-FFF2-40B4-BE49-F238E27FC236}">
                      <a16:creationId xmlns:a16="http://schemas.microsoft.com/office/drawing/2014/main" id="{D4DD3471-B216-4F14-9D1B-43F60426CB3F}"/>
                    </a:ext>
                  </a:extLst>
                </p:cNvPr>
                <p:cNvCxnSpPr/>
                <p:nvPr/>
              </p:nvCxnSpPr>
              <p:spPr>
                <a:xfrm>
                  <a:off x="1944216" y="3777845"/>
                  <a:ext cx="5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Straight Connector 725">
                  <a:extLst>
                    <a:ext uri="{FF2B5EF4-FFF2-40B4-BE49-F238E27FC236}">
                      <a16:creationId xmlns:a16="http://schemas.microsoft.com/office/drawing/2014/main" id="{D565388A-FFA6-4050-921D-C226546F4869}"/>
                    </a:ext>
                  </a:extLst>
                </p:cNvPr>
                <p:cNvCxnSpPr/>
                <p:nvPr/>
              </p:nvCxnSpPr>
              <p:spPr>
                <a:xfrm>
                  <a:off x="1944216" y="3402190"/>
                  <a:ext cx="5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Straight Connector 726">
                  <a:extLst>
                    <a:ext uri="{FF2B5EF4-FFF2-40B4-BE49-F238E27FC236}">
                      <a16:creationId xmlns:a16="http://schemas.microsoft.com/office/drawing/2014/main" id="{E23F8563-F192-4CE0-850F-7E962F9B3E00}"/>
                    </a:ext>
                  </a:extLst>
                </p:cNvPr>
                <p:cNvCxnSpPr/>
                <p:nvPr/>
              </p:nvCxnSpPr>
              <p:spPr>
                <a:xfrm>
                  <a:off x="1944216" y="3018524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Straight Connector 727">
                  <a:extLst>
                    <a:ext uri="{FF2B5EF4-FFF2-40B4-BE49-F238E27FC236}">
                      <a16:creationId xmlns:a16="http://schemas.microsoft.com/office/drawing/2014/main" id="{CDC2AE68-5B00-4845-9F54-2E54C1CF3183}"/>
                    </a:ext>
                  </a:extLst>
                </p:cNvPr>
                <p:cNvCxnSpPr/>
                <p:nvPr/>
              </p:nvCxnSpPr>
              <p:spPr>
                <a:xfrm>
                  <a:off x="1944216" y="2639774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Straight Connector 728">
                  <a:extLst>
                    <a:ext uri="{FF2B5EF4-FFF2-40B4-BE49-F238E27FC236}">
                      <a16:creationId xmlns:a16="http://schemas.microsoft.com/office/drawing/2014/main" id="{E4EB468F-602B-4F59-9BD6-A2B8292C09C7}"/>
                    </a:ext>
                  </a:extLst>
                </p:cNvPr>
                <p:cNvCxnSpPr/>
                <p:nvPr/>
              </p:nvCxnSpPr>
              <p:spPr>
                <a:xfrm>
                  <a:off x="1944216" y="2253001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Straight Connector 729">
                  <a:extLst>
                    <a:ext uri="{FF2B5EF4-FFF2-40B4-BE49-F238E27FC236}">
                      <a16:creationId xmlns:a16="http://schemas.microsoft.com/office/drawing/2014/main" id="{0E1CD50C-046E-4FF8-8CA5-03BAA8250461}"/>
                    </a:ext>
                  </a:extLst>
                </p:cNvPr>
                <p:cNvCxnSpPr/>
                <p:nvPr/>
              </p:nvCxnSpPr>
              <p:spPr>
                <a:xfrm>
                  <a:off x="1944216" y="1879420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1" name="Straight Connector 730">
                  <a:extLst>
                    <a:ext uri="{FF2B5EF4-FFF2-40B4-BE49-F238E27FC236}">
                      <a16:creationId xmlns:a16="http://schemas.microsoft.com/office/drawing/2014/main" id="{C9D8B080-BA2A-4ADA-91B1-F63D9FBC5BB1}"/>
                    </a:ext>
                  </a:extLst>
                </p:cNvPr>
                <p:cNvCxnSpPr/>
                <p:nvPr/>
              </p:nvCxnSpPr>
              <p:spPr>
                <a:xfrm>
                  <a:off x="1944216" y="1492528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Straight Connector 731">
                  <a:extLst>
                    <a:ext uri="{FF2B5EF4-FFF2-40B4-BE49-F238E27FC236}">
                      <a16:creationId xmlns:a16="http://schemas.microsoft.com/office/drawing/2014/main" id="{0E6D86FD-CCD2-4E7C-ACEF-BDE8B9F06430}"/>
                    </a:ext>
                  </a:extLst>
                </p:cNvPr>
                <p:cNvCxnSpPr/>
                <p:nvPr/>
              </p:nvCxnSpPr>
              <p:spPr>
                <a:xfrm rot="16200000">
                  <a:off x="2585690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Straight Connector 732">
                  <a:extLst>
                    <a:ext uri="{FF2B5EF4-FFF2-40B4-BE49-F238E27FC236}">
                      <a16:creationId xmlns:a16="http://schemas.microsoft.com/office/drawing/2014/main" id="{A38A14E4-4C32-4469-870B-ABB780914103}"/>
                    </a:ext>
                  </a:extLst>
                </p:cNvPr>
                <p:cNvCxnSpPr/>
                <p:nvPr/>
              </p:nvCxnSpPr>
              <p:spPr>
                <a:xfrm rot="16200000">
                  <a:off x="3194999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4" name="Straight Connector 733">
                  <a:extLst>
                    <a:ext uri="{FF2B5EF4-FFF2-40B4-BE49-F238E27FC236}">
                      <a16:creationId xmlns:a16="http://schemas.microsoft.com/office/drawing/2014/main" id="{26FD7731-5787-4991-9B2E-64ADAAFA9896}"/>
                    </a:ext>
                  </a:extLst>
                </p:cNvPr>
                <p:cNvCxnSpPr/>
                <p:nvPr/>
              </p:nvCxnSpPr>
              <p:spPr>
                <a:xfrm rot="16200000">
                  <a:off x="3800171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Straight Connector 734">
                  <a:extLst>
                    <a:ext uri="{FF2B5EF4-FFF2-40B4-BE49-F238E27FC236}">
                      <a16:creationId xmlns:a16="http://schemas.microsoft.com/office/drawing/2014/main" id="{F2509D74-9640-4D84-8014-67E65D9FE4A1}"/>
                    </a:ext>
                  </a:extLst>
                </p:cNvPr>
                <p:cNvCxnSpPr/>
                <p:nvPr/>
              </p:nvCxnSpPr>
              <p:spPr>
                <a:xfrm rot="16200000">
                  <a:off x="4405344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Straight Connector 735">
                  <a:extLst>
                    <a:ext uri="{FF2B5EF4-FFF2-40B4-BE49-F238E27FC236}">
                      <a16:creationId xmlns:a16="http://schemas.microsoft.com/office/drawing/2014/main" id="{158D2751-1B2D-4E01-82FE-974AF02CBA76}"/>
                    </a:ext>
                  </a:extLst>
                </p:cNvPr>
                <p:cNvCxnSpPr/>
                <p:nvPr/>
              </p:nvCxnSpPr>
              <p:spPr>
                <a:xfrm rot="16200000">
                  <a:off x="5010516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7" name="Straight Connector 736">
                  <a:extLst>
                    <a:ext uri="{FF2B5EF4-FFF2-40B4-BE49-F238E27FC236}">
                      <a16:creationId xmlns:a16="http://schemas.microsoft.com/office/drawing/2014/main" id="{9EA0104D-80F2-4061-82FE-48F7AE7D0E2A}"/>
                    </a:ext>
                  </a:extLst>
                </p:cNvPr>
                <p:cNvCxnSpPr/>
                <p:nvPr/>
              </p:nvCxnSpPr>
              <p:spPr>
                <a:xfrm rot="16200000">
                  <a:off x="5619826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>
                  <a:extLst>
                    <a:ext uri="{FF2B5EF4-FFF2-40B4-BE49-F238E27FC236}">
                      <a16:creationId xmlns:a16="http://schemas.microsoft.com/office/drawing/2014/main" id="{4552B3B6-6B10-4E5A-BD09-71F90705F307}"/>
                    </a:ext>
                  </a:extLst>
                </p:cNvPr>
                <p:cNvCxnSpPr/>
                <p:nvPr/>
              </p:nvCxnSpPr>
              <p:spPr>
                <a:xfrm rot="16200000">
                  <a:off x="6224998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738">
                  <a:extLst>
                    <a:ext uri="{FF2B5EF4-FFF2-40B4-BE49-F238E27FC236}">
                      <a16:creationId xmlns:a16="http://schemas.microsoft.com/office/drawing/2014/main" id="{40A79E8E-1F43-4E98-AD16-7F7CAE990D05}"/>
                    </a:ext>
                  </a:extLst>
                </p:cNvPr>
                <p:cNvCxnSpPr/>
                <p:nvPr/>
              </p:nvCxnSpPr>
              <p:spPr>
                <a:xfrm rot="16200000">
                  <a:off x="6830170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981D37B8-F404-451F-84BD-8872C58AD499}"/>
                  </a:ext>
                </a:extLst>
              </p:cNvPr>
              <p:cNvSpPr/>
              <p:nvPr/>
            </p:nvSpPr>
            <p:spPr>
              <a:xfrm>
                <a:off x="3529510" y="3559839"/>
                <a:ext cx="1910653" cy="433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Frequency [MHz]</a:t>
                </a:r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D7C3974B-5FFF-474C-B990-2AE1D219D792}"/>
                  </a:ext>
                </a:extLst>
              </p:cNvPr>
              <p:cNvSpPr/>
              <p:nvPr/>
            </p:nvSpPr>
            <p:spPr>
              <a:xfrm rot="16200000">
                <a:off x="1271913" y="2398685"/>
                <a:ext cx="1875748" cy="381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Level [</a:t>
                </a:r>
                <a:r>
                  <a:rPr kumimoji="0" lang="en-GB" sz="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dBmV</a:t>
                </a: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]</a:t>
                </a:r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6393766F-A8EA-428F-8B7E-CB662AE13158}"/>
                  </a:ext>
                </a:extLst>
              </p:cNvPr>
              <p:cNvSpPr/>
              <p:nvPr/>
            </p:nvSpPr>
            <p:spPr>
              <a:xfrm>
                <a:off x="2839165" y="1161815"/>
                <a:ext cx="2672690" cy="433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1.8 GHz loading</a:t>
                </a:r>
              </a:p>
            </p:txBody>
          </p:sp>
        </p:grpSp>
      </p:grpSp>
      <p:pic>
        <p:nvPicPr>
          <p:cNvPr id="747" name="Picture 746">
            <a:extLst>
              <a:ext uri="{FF2B5EF4-FFF2-40B4-BE49-F238E27FC236}">
                <a16:creationId xmlns:a16="http://schemas.microsoft.com/office/drawing/2014/main" id="{69A9CBC5-8969-4AB9-BF09-92A004F6C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44574" y="2452697"/>
            <a:ext cx="37501" cy="720000"/>
          </a:xfrm>
          <a:prstGeom prst="rect">
            <a:avLst/>
          </a:prstGeom>
        </p:spPr>
      </p:pic>
      <p:pic>
        <p:nvPicPr>
          <p:cNvPr id="748" name="Picture 747">
            <a:extLst>
              <a:ext uri="{FF2B5EF4-FFF2-40B4-BE49-F238E27FC236}">
                <a16:creationId xmlns:a16="http://schemas.microsoft.com/office/drawing/2014/main" id="{AF033C15-7AC0-40CC-AA82-29B041A6934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56116" y="2408959"/>
            <a:ext cx="36000" cy="751509"/>
          </a:xfrm>
          <a:prstGeom prst="rect">
            <a:avLst/>
          </a:prstGeom>
        </p:spPr>
      </p:pic>
      <p:pic>
        <p:nvPicPr>
          <p:cNvPr id="749" name="Picture 748">
            <a:extLst>
              <a:ext uri="{FF2B5EF4-FFF2-40B4-BE49-F238E27FC236}">
                <a16:creationId xmlns:a16="http://schemas.microsoft.com/office/drawing/2014/main" id="{49043143-A2FE-428D-AD7B-64A3DD04C7D4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66682" y="2348174"/>
            <a:ext cx="36000" cy="828000"/>
          </a:xfrm>
          <a:prstGeom prst="rect">
            <a:avLst/>
          </a:prstGeom>
        </p:spPr>
      </p:pic>
      <p:pic>
        <p:nvPicPr>
          <p:cNvPr id="750" name="Picture 749">
            <a:extLst>
              <a:ext uri="{FF2B5EF4-FFF2-40B4-BE49-F238E27FC236}">
                <a16:creationId xmlns:a16="http://schemas.microsoft.com/office/drawing/2014/main" id="{95BB68F1-A9F3-4D28-BA28-6DC9F42EBEC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75567" y="2280756"/>
            <a:ext cx="36000" cy="882000"/>
          </a:xfrm>
          <a:prstGeom prst="rect">
            <a:avLst/>
          </a:prstGeom>
        </p:spPr>
      </p:pic>
      <p:pic>
        <p:nvPicPr>
          <p:cNvPr id="751" name="Picture 750">
            <a:extLst>
              <a:ext uri="{FF2B5EF4-FFF2-40B4-BE49-F238E27FC236}">
                <a16:creationId xmlns:a16="http://schemas.microsoft.com/office/drawing/2014/main" id="{DF980EBD-4D07-49F1-ACC5-90487A1EBC91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71302" y="2229583"/>
            <a:ext cx="36000" cy="936000"/>
          </a:xfrm>
          <a:prstGeom prst="rect">
            <a:avLst/>
          </a:prstGeom>
        </p:spPr>
      </p:pic>
      <p:pic>
        <p:nvPicPr>
          <p:cNvPr id="752" name="Picture 751">
            <a:extLst>
              <a:ext uri="{FF2B5EF4-FFF2-40B4-BE49-F238E27FC236}">
                <a16:creationId xmlns:a16="http://schemas.microsoft.com/office/drawing/2014/main" id="{59DA0A93-E0D9-4E74-B44E-CA2920E35F4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83402" y="2295527"/>
            <a:ext cx="36000" cy="871356"/>
          </a:xfrm>
          <a:prstGeom prst="rect">
            <a:avLst/>
          </a:prstGeom>
        </p:spPr>
      </p:pic>
      <p:pic>
        <p:nvPicPr>
          <p:cNvPr id="753" name="Picture 752">
            <a:extLst>
              <a:ext uri="{FF2B5EF4-FFF2-40B4-BE49-F238E27FC236}">
                <a16:creationId xmlns:a16="http://schemas.microsoft.com/office/drawing/2014/main" id="{AD7F2899-428D-4D74-A067-2CCE2B979481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94456" y="2215518"/>
            <a:ext cx="36000" cy="957177"/>
          </a:xfrm>
          <a:prstGeom prst="rect">
            <a:avLst/>
          </a:prstGeom>
        </p:spPr>
      </p:pic>
      <p:grpSp>
        <p:nvGrpSpPr>
          <p:cNvPr id="754" name="Group 753">
            <a:extLst>
              <a:ext uri="{FF2B5EF4-FFF2-40B4-BE49-F238E27FC236}">
                <a16:creationId xmlns:a16="http://schemas.microsoft.com/office/drawing/2014/main" id="{66654D61-494E-4E05-A100-B9CED6043409}"/>
              </a:ext>
            </a:extLst>
          </p:cNvPr>
          <p:cNvGrpSpPr/>
          <p:nvPr/>
        </p:nvGrpSpPr>
        <p:grpSpPr>
          <a:xfrm>
            <a:off x="5211458" y="1711777"/>
            <a:ext cx="1907712" cy="1771331"/>
            <a:chOff x="208177" y="1175814"/>
            <a:chExt cx="4363822" cy="3277665"/>
          </a:xfrm>
        </p:grpSpPr>
        <p:grpSp>
          <p:nvGrpSpPr>
            <p:cNvPr id="755" name="Group 754">
              <a:extLst>
                <a:ext uri="{FF2B5EF4-FFF2-40B4-BE49-F238E27FC236}">
                  <a16:creationId xmlns:a16="http://schemas.microsoft.com/office/drawing/2014/main" id="{D14EB701-EB12-4DA4-A2E5-2A921CB9952C}"/>
                </a:ext>
              </a:extLst>
            </p:cNvPr>
            <p:cNvGrpSpPr/>
            <p:nvPr/>
          </p:nvGrpSpPr>
          <p:grpSpPr>
            <a:xfrm>
              <a:off x="1167148" y="2150061"/>
              <a:ext cx="3363714" cy="1719765"/>
              <a:chOff x="1167148" y="2150061"/>
              <a:chExt cx="3363714" cy="1719765"/>
            </a:xfrm>
          </p:grpSpPr>
          <p:sp>
            <p:nvSpPr>
              <p:cNvPr id="793" name="Right Triangle 6">
                <a:extLst>
                  <a:ext uri="{FF2B5EF4-FFF2-40B4-BE49-F238E27FC236}">
                    <a16:creationId xmlns:a16="http://schemas.microsoft.com/office/drawing/2014/main" id="{DE36C136-9FDA-42E2-A112-3FDA19197353}"/>
                  </a:ext>
                </a:extLst>
              </p:cNvPr>
              <p:cNvSpPr/>
              <p:nvPr/>
            </p:nvSpPr>
            <p:spPr>
              <a:xfrm flipH="1">
                <a:off x="1167148" y="2457149"/>
                <a:ext cx="487642" cy="1400944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4" name="Right Triangle 6">
                <a:extLst>
                  <a:ext uri="{FF2B5EF4-FFF2-40B4-BE49-F238E27FC236}">
                    <a16:creationId xmlns:a16="http://schemas.microsoft.com/office/drawing/2014/main" id="{69038B19-283D-49C4-AD21-0445F31F57CE}"/>
                  </a:ext>
                </a:extLst>
              </p:cNvPr>
              <p:cNvSpPr/>
              <p:nvPr/>
            </p:nvSpPr>
            <p:spPr>
              <a:xfrm flipH="1">
                <a:off x="1647942" y="2367576"/>
                <a:ext cx="487642" cy="1502250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5" name="Right Triangle 6">
                <a:extLst>
                  <a:ext uri="{FF2B5EF4-FFF2-40B4-BE49-F238E27FC236}">
                    <a16:creationId xmlns:a16="http://schemas.microsoft.com/office/drawing/2014/main" id="{AA176B41-8AF7-407C-9F63-016C917FB052}"/>
                  </a:ext>
                </a:extLst>
              </p:cNvPr>
              <p:cNvSpPr/>
              <p:nvPr/>
            </p:nvSpPr>
            <p:spPr>
              <a:xfrm flipH="1">
                <a:off x="2121862" y="2259611"/>
                <a:ext cx="487642" cy="1598483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6" name="Right Triangle 6">
                <a:extLst>
                  <a:ext uri="{FF2B5EF4-FFF2-40B4-BE49-F238E27FC236}">
                    <a16:creationId xmlns:a16="http://schemas.microsoft.com/office/drawing/2014/main" id="{E79C01F0-DF6D-4751-B9BE-9AAAA78A2542}"/>
                  </a:ext>
                </a:extLst>
              </p:cNvPr>
              <p:cNvSpPr/>
              <p:nvPr/>
            </p:nvSpPr>
            <p:spPr>
              <a:xfrm flipH="1">
                <a:off x="2596093" y="2150061"/>
                <a:ext cx="487642" cy="1708033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7" name="Right Triangle 6">
                <a:extLst>
                  <a:ext uri="{FF2B5EF4-FFF2-40B4-BE49-F238E27FC236}">
                    <a16:creationId xmlns:a16="http://schemas.microsoft.com/office/drawing/2014/main" id="{B9CFCD18-FC4F-4991-B3B9-7C210304DDD0}"/>
                  </a:ext>
                </a:extLst>
              </p:cNvPr>
              <p:cNvSpPr/>
              <p:nvPr/>
            </p:nvSpPr>
            <p:spPr>
              <a:xfrm flipH="1">
                <a:off x="3068777" y="2255983"/>
                <a:ext cx="493772" cy="1606385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  <a:gd name="connsiteX0" fmla="*/ 48490 w 3905596"/>
                  <a:gd name="connsiteY0" fmla="*/ 1921894 h 1921894"/>
                  <a:gd name="connsiteX1" fmla="*/ 0 w 3905596"/>
                  <a:gd name="connsiteY1" fmla="*/ 0 h 1921894"/>
                  <a:gd name="connsiteX2" fmla="*/ 3905596 w 3905596"/>
                  <a:gd name="connsiteY2" fmla="*/ 254887 h 1921894"/>
                  <a:gd name="connsiteX3" fmla="*/ 3893557 w 3905596"/>
                  <a:gd name="connsiteY3" fmla="*/ 1919878 h 1921894"/>
                  <a:gd name="connsiteX4" fmla="*/ 48490 w 3905596"/>
                  <a:gd name="connsiteY4" fmla="*/ 1921894 h 1921894"/>
                  <a:gd name="connsiteX0" fmla="*/ 48490 w 3905596"/>
                  <a:gd name="connsiteY0" fmla="*/ 1921894 h 1921894"/>
                  <a:gd name="connsiteX1" fmla="*/ 0 w 3905596"/>
                  <a:gd name="connsiteY1" fmla="*/ 0 h 1921894"/>
                  <a:gd name="connsiteX2" fmla="*/ 3905596 w 3905596"/>
                  <a:gd name="connsiteY2" fmla="*/ 149454 h 1921894"/>
                  <a:gd name="connsiteX3" fmla="*/ 3893557 w 3905596"/>
                  <a:gd name="connsiteY3" fmla="*/ 1919878 h 1921894"/>
                  <a:gd name="connsiteX4" fmla="*/ 48490 w 3905596"/>
                  <a:gd name="connsiteY4" fmla="*/ 1921894 h 1921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596" h="1921894">
                    <a:moveTo>
                      <a:pt x="48490" y="1921894"/>
                    </a:moveTo>
                    <a:lnTo>
                      <a:pt x="0" y="0"/>
                    </a:lnTo>
                    <a:lnTo>
                      <a:pt x="3905596" y="149454"/>
                    </a:lnTo>
                    <a:cubicBezTo>
                      <a:pt x="3905769" y="440882"/>
                      <a:pt x="3893384" y="1628450"/>
                      <a:pt x="3893557" y="1919878"/>
                    </a:cubicBezTo>
                    <a:lnTo>
                      <a:pt x="48490" y="1921894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8" name="Right Triangle 6">
                <a:extLst>
                  <a:ext uri="{FF2B5EF4-FFF2-40B4-BE49-F238E27FC236}">
                    <a16:creationId xmlns:a16="http://schemas.microsoft.com/office/drawing/2014/main" id="{D5877E62-55F7-4D4C-BAB7-8FC97FE3C236}"/>
                  </a:ext>
                </a:extLst>
              </p:cNvPr>
              <p:cNvSpPr/>
              <p:nvPr/>
            </p:nvSpPr>
            <p:spPr>
              <a:xfrm flipH="1">
                <a:off x="3557727" y="2348749"/>
                <a:ext cx="487642" cy="1502595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  <a:gd name="connsiteX0" fmla="*/ 0 w 3857106"/>
                  <a:gd name="connsiteY0" fmla="*/ 1952623 h 1952623"/>
                  <a:gd name="connsiteX1" fmla="*/ 123830 w 3857106"/>
                  <a:gd name="connsiteY1" fmla="*/ 0 h 1952623"/>
                  <a:gd name="connsiteX2" fmla="*/ 3857106 w 3857106"/>
                  <a:gd name="connsiteY2" fmla="*/ 285616 h 1952623"/>
                  <a:gd name="connsiteX3" fmla="*/ 3845067 w 3857106"/>
                  <a:gd name="connsiteY3" fmla="*/ 1950607 h 1952623"/>
                  <a:gd name="connsiteX4" fmla="*/ 0 w 3857106"/>
                  <a:gd name="connsiteY4" fmla="*/ 1952623 h 1952623"/>
                  <a:gd name="connsiteX0" fmla="*/ 0 w 3857106"/>
                  <a:gd name="connsiteY0" fmla="*/ 1952623 h 1952623"/>
                  <a:gd name="connsiteX1" fmla="*/ 123830 w 3857106"/>
                  <a:gd name="connsiteY1" fmla="*/ 0 h 1952623"/>
                  <a:gd name="connsiteX2" fmla="*/ 3857106 w 3857106"/>
                  <a:gd name="connsiteY2" fmla="*/ 157305 h 1952623"/>
                  <a:gd name="connsiteX3" fmla="*/ 3845067 w 3857106"/>
                  <a:gd name="connsiteY3" fmla="*/ 1950607 h 1952623"/>
                  <a:gd name="connsiteX4" fmla="*/ 0 w 3857106"/>
                  <a:gd name="connsiteY4" fmla="*/ 1952623 h 195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952623">
                    <a:moveTo>
                      <a:pt x="0" y="1952623"/>
                    </a:moveTo>
                    <a:lnTo>
                      <a:pt x="123830" y="0"/>
                    </a:lnTo>
                    <a:lnTo>
                      <a:pt x="3857106" y="157305"/>
                    </a:lnTo>
                    <a:cubicBezTo>
                      <a:pt x="3857279" y="448733"/>
                      <a:pt x="3844894" y="1659179"/>
                      <a:pt x="3845067" y="1950607"/>
                    </a:cubicBezTo>
                    <a:lnTo>
                      <a:pt x="0" y="1952623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9" name="Right Triangle 6">
                <a:extLst>
                  <a:ext uri="{FF2B5EF4-FFF2-40B4-BE49-F238E27FC236}">
                    <a16:creationId xmlns:a16="http://schemas.microsoft.com/office/drawing/2014/main" id="{5446362C-934B-4549-B0F7-4477731DB413}"/>
                  </a:ext>
                </a:extLst>
              </p:cNvPr>
              <p:cNvSpPr/>
              <p:nvPr/>
            </p:nvSpPr>
            <p:spPr>
              <a:xfrm flipH="1">
                <a:off x="4043220" y="2426577"/>
                <a:ext cx="487642" cy="1429885"/>
              </a:xfrm>
              <a:custGeom>
                <a:avLst/>
                <a:gdLst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18009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0 w 3844547"/>
                  <a:gd name="connsiteY3" fmla="*/ 1800940 h 1800940"/>
                  <a:gd name="connsiteX0" fmla="*/ 0 w 3844547"/>
                  <a:gd name="connsiteY0" fmla="*/ 1800940 h 1800940"/>
                  <a:gd name="connsiteX1" fmla="*/ 0 w 3844547"/>
                  <a:gd name="connsiteY1" fmla="*/ 0 h 1800940"/>
                  <a:gd name="connsiteX2" fmla="*/ 3844547 w 3844547"/>
                  <a:gd name="connsiteY2" fmla="*/ 924640 h 1800940"/>
                  <a:gd name="connsiteX3" fmla="*/ 3210067 w 3844547"/>
                  <a:gd name="connsiteY3" fmla="*/ 1075024 h 1800940"/>
                  <a:gd name="connsiteX4" fmla="*/ 0 w 3844547"/>
                  <a:gd name="connsiteY4" fmla="*/ 1800940 h 1800940"/>
                  <a:gd name="connsiteX0" fmla="*/ 0 w 3845067"/>
                  <a:gd name="connsiteY0" fmla="*/ 1800940 h 1800940"/>
                  <a:gd name="connsiteX1" fmla="*/ 0 w 3845067"/>
                  <a:gd name="connsiteY1" fmla="*/ 0 h 1800940"/>
                  <a:gd name="connsiteX2" fmla="*/ 3844547 w 3845067"/>
                  <a:gd name="connsiteY2" fmla="*/ 924640 h 1800940"/>
                  <a:gd name="connsiteX3" fmla="*/ 3845067 w 3845067"/>
                  <a:gd name="connsiteY3" fmla="*/ 1798924 h 1800940"/>
                  <a:gd name="connsiteX4" fmla="*/ 0 w 3845067"/>
                  <a:gd name="connsiteY4" fmla="*/ 1800940 h 1800940"/>
                  <a:gd name="connsiteX0" fmla="*/ 0 w 3894772"/>
                  <a:gd name="connsiteY0" fmla="*/ 1800940 h 1800940"/>
                  <a:gd name="connsiteX1" fmla="*/ 0 w 3894772"/>
                  <a:gd name="connsiteY1" fmla="*/ 0 h 1800940"/>
                  <a:gd name="connsiteX2" fmla="*/ 3894772 w 3894772"/>
                  <a:gd name="connsiteY2" fmla="*/ 162125 h 1800940"/>
                  <a:gd name="connsiteX3" fmla="*/ 3845067 w 3894772"/>
                  <a:gd name="connsiteY3" fmla="*/ 1798924 h 1800940"/>
                  <a:gd name="connsiteX4" fmla="*/ 0 w 3894772"/>
                  <a:gd name="connsiteY4" fmla="*/ 1800940 h 1800940"/>
                  <a:gd name="connsiteX0" fmla="*/ 0 w 3857106"/>
                  <a:gd name="connsiteY0" fmla="*/ 1800940 h 1800940"/>
                  <a:gd name="connsiteX1" fmla="*/ 0 w 3857106"/>
                  <a:gd name="connsiteY1" fmla="*/ 0 h 1800940"/>
                  <a:gd name="connsiteX2" fmla="*/ 3857106 w 3857106"/>
                  <a:gd name="connsiteY2" fmla="*/ 133933 h 1800940"/>
                  <a:gd name="connsiteX3" fmla="*/ 3845067 w 3857106"/>
                  <a:gd name="connsiteY3" fmla="*/ 1798924 h 1800940"/>
                  <a:gd name="connsiteX4" fmla="*/ 0 w 3857106"/>
                  <a:gd name="connsiteY4" fmla="*/ 1800940 h 1800940"/>
                  <a:gd name="connsiteX0" fmla="*/ 0 w 3857106"/>
                  <a:gd name="connsiteY0" fmla="*/ 1784831 h 1784831"/>
                  <a:gd name="connsiteX1" fmla="*/ 37674 w 3857106"/>
                  <a:gd name="connsiteY1" fmla="*/ 0 h 1784831"/>
                  <a:gd name="connsiteX2" fmla="*/ 3857106 w 3857106"/>
                  <a:gd name="connsiteY2" fmla="*/ 117824 h 1784831"/>
                  <a:gd name="connsiteX3" fmla="*/ 3845067 w 3857106"/>
                  <a:gd name="connsiteY3" fmla="*/ 1782815 h 1784831"/>
                  <a:gd name="connsiteX4" fmla="*/ 0 w 3857106"/>
                  <a:gd name="connsiteY4" fmla="*/ 1784831 h 178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7106" h="1784831">
                    <a:moveTo>
                      <a:pt x="0" y="1784831"/>
                    </a:moveTo>
                    <a:lnTo>
                      <a:pt x="37674" y="0"/>
                    </a:lnTo>
                    <a:lnTo>
                      <a:pt x="3857106" y="117824"/>
                    </a:lnTo>
                    <a:cubicBezTo>
                      <a:pt x="3857279" y="409252"/>
                      <a:pt x="3844894" y="1491387"/>
                      <a:pt x="3845067" y="1782815"/>
                    </a:cubicBezTo>
                    <a:lnTo>
                      <a:pt x="0" y="1784831"/>
                    </a:lnTo>
                    <a:close/>
                  </a:path>
                </a:pathLst>
              </a:custGeom>
              <a:solidFill>
                <a:srgbClr val="5293D2"/>
              </a:solidFill>
              <a:ln w="19050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56" name="Group 755">
              <a:extLst>
                <a:ext uri="{FF2B5EF4-FFF2-40B4-BE49-F238E27FC236}">
                  <a16:creationId xmlns:a16="http://schemas.microsoft.com/office/drawing/2014/main" id="{01B4FB79-96A0-4D29-B132-F6D3AF14D4E6}"/>
                </a:ext>
              </a:extLst>
            </p:cNvPr>
            <p:cNvGrpSpPr/>
            <p:nvPr/>
          </p:nvGrpSpPr>
          <p:grpSpPr>
            <a:xfrm>
              <a:off x="208177" y="1175814"/>
              <a:ext cx="4363822" cy="3277665"/>
              <a:chOff x="2019040" y="1161815"/>
              <a:chExt cx="3769895" cy="2831567"/>
            </a:xfrm>
          </p:grpSpPr>
          <p:grpSp>
            <p:nvGrpSpPr>
              <p:cNvPr id="757" name="Group 756">
                <a:extLst>
                  <a:ext uri="{FF2B5EF4-FFF2-40B4-BE49-F238E27FC236}">
                    <a16:creationId xmlns:a16="http://schemas.microsoft.com/office/drawing/2014/main" id="{1EC83AAD-4058-4205-B483-F4396F137C97}"/>
                  </a:ext>
                </a:extLst>
              </p:cNvPr>
              <p:cNvGrpSpPr/>
              <p:nvPr/>
            </p:nvGrpSpPr>
            <p:grpSpPr>
              <a:xfrm>
                <a:off x="2386060" y="1620564"/>
                <a:ext cx="3402875" cy="1899784"/>
                <a:chOff x="1944216" y="1446751"/>
                <a:chExt cx="4978298" cy="2779324"/>
              </a:xfrm>
            </p:grpSpPr>
            <p:cxnSp>
              <p:nvCxnSpPr>
                <p:cNvPr id="761" name="Straight Connector 760">
                  <a:extLst>
                    <a:ext uri="{FF2B5EF4-FFF2-40B4-BE49-F238E27FC236}">
                      <a16:creationId xmlns:a16="http://schemas.microsoft.com/office/drawing/2014/main" id="{8D20B60B-FFB6-43D6-B682-131DD37234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1492528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2" name="Straight Connector 761">
                  <a:extLst>
                    <a:ext uri="{FF2B5EF4-FFF2-40B4-BE49-F238E27FC236}">
                      <a16:creationId xmlns:a16="http://schemas.microsoft.com/office/drawing/2014/main" id="{E5A2A716-CB97-4C36-88BA-947BC11070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1879420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Straight Connector 762">
                  <a:extLst>
                    <a:ext uri="{FF2B5EF4-FFF2-40B4-BE49-F238E27FC236}">
                      <a16:creationId xmlns:a16="http://schemas.microsoft.com/office/drawing/2014/main" id="{4C71AD92-408E-4C9D-93D8-E4DB58E54C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2253001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Straight Connector 763">
                  <a:extLst>
                    <a:ext uri="{FF2B5EF4-FFF2-40B4-BE49-F238E27FC236}">
                      <a16:creationId xmlns:a16="http://schemas.microsoft.com/office/drawing/2014/main" id="{D91E9480-5F41-4BFB-A0EF-C12B97BEEC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2639774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5" name="Straight Connector 764">
                  <a:extLst>
                    <a:ext uri="{FF2B5EF4-FFF2-40B4-BE49-F238E27FC236}">
                      <a16:creationId xmlns:a16="http://schemas.microsoft.com/office/drawing/2014/main" id="{D00F3570-69F1-4CF6-9D40-48BB27F805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3018524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Straight Connector 765">
                  <a:extLst>
                    <a:ext uri="{FF2B5EF4-FFF2-40B4-BE49-F238E27FC236}">
                      <a16:creationId xmlns:a16="http://schemas.microsoft.com/office/drawing/2014/main" id="{44D124E2-99F9-459C-8005-31E214782C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3402190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Straight Connector 766">
                  <a:extLst>
                    <a:ext uri="{FF2B5EF4-FFF2-40B4-BE49-F238E27FC236}">
                      <a16:creationId xmlns:a16="http://schemas.microsoft.com/office/drawing/2014/main" id="{01047027-EE00-4547-BF82-58246640D3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8215" y="3777845"/>
                  <a:ext cx="4924298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Straight Connector 767">
                  <a:extLst>
                    <a:ext uri="{FF2B5EF4-FFF2-40B4-BE49-F238E27FC236}">
                      <a16:creationId xmlns:a16="http://schemas.microsoft.com/office/drawing/2014/main" id="{973ED9F5-8997-4195-B091-9D21EE46C8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44216" y="4164588"/>
                  <a:ext cx="4978298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9" name="Straight Connector 768">
                  <a:extLst>
                    <a:ext uri="{FF2B5EF4-FFF2-40B4-BE49-F238E27FC236}">
                      <a16:creationId xmlns:a16="http://schemas.microsoft.com/office/drawing/2014/main" id="{AF87FFBB-121B-4A4B-B5E9-38EC80ED9C7F}"/>
                    </a:ext>
                  </a:extLst>
                </p:cNvPr>
                <p:cNvCxnSpPr/>
                <p:nvPr/>
              </p:nvCxnSpPr>
              <p:spPr>
                <a:xfrm flipV="1">
                  <a:off x="1998216" y="1446751"/>
                  <a:ext cx="0" cy="277932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Straight Connector 769">
                  <a:extLst>
                    <a:ext uri="{FF2B5EF4-FFF2-40B4-BE49-F238E27FC236}">
                      <a16:creationId xmlns:a16="http://schemas.microsoft.com/office/drawing/2014/main" id="{AE43EB06-7EA9-41DB-AB3B-5CACBC9A3F02}"/>
                    </a:ext>
                  </a:extLst>
                </p:cNvPr>
                <p:cNvCxnSpPr/>
                <p:nvPr/>
              </p:nvCxnSpPr>
              <p:spPr>
                <a:xfrm flipV="1">
                  <a:off x="2612690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Straight Connector 770">
                  <a:extLst>
                    <a:ext uri="{FF2B5EF4-FFF2-40B4-BE49-F238E27FC236}">
                      <a16:creationId xmlns:a16="http://schemas.microsoft.com/office/drawing/2014/main" id="{5A7E4837-CDFF-4513-B565-51C84DEC74FD}"/>
                    </a:ext>
                  </a:extLst>
                </p:cNvPr>
                <p:cNvCxnSpPr/>
                <p:nvPr/>
              </p:nvCxnSpPr>
              <p:spPr>
                <a:xfrm flipV="1">
                  <a:off x="3222000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Straight Connector 771">
                  <a:extLst>
                    <a:ext uri="{FF2B5EF4-FFF2-40B4-BE49-F238E27FC236}">
                      <a16:creationId xmlns:a16="http://schemas.microsoft.com/office/drawing/2014/main" id="{262EB773-9CB7-4F7A-878B-DA18BCD23068}"/>
                    </a:ext>
                  </a:extLst>
                </p:cNvPr>
                <p:cNvCxnSpPr/>
                <p:nvPr/>
              </p:nvCxnSpPr>
              <p:spPr>
                <a:xfrm flipV="1">
                  <a:off x="3827172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Straight Connector 772">
                  <a:extLst>
                    <a:ext uri="{FF2B5EF4-FFF2-40B4-BE49-F238E27FC236}">
                      <a16:creationId xmlns:a16="http://schemas.microsoft.com/office/drawing/2014/main" id="{350B2580-4EC0-4F9F-9A0A-41D6DFBC5F93}"/>
                    </a:ext>
                  </a:extLst>
                </p:cNvPr>
                <p:cNvCxnSpPr/>
                <p:nvPr/>
              </p:nvCxnSpPr>
              <p:spPr>
                <a:xfrm flipV="1">
                  <a:off x="4432344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Straight Connector 773">
                  <a:extLst>
                    <a:ext uri="{FF2B5EF4-FFF2-40B4-BE49-F238E27FC236}">
                      <a16:creationId xmlns:a16="http://schemas.microsoft.com/office/drawing/2014/main" id="{0F86A0CD-97DA-45E3-BD16-04E5A98A84B6}"/>
                    </a:ext>
                  </a:extLst>
                </p:cNvPr>
                <p:cNvCxnSpPr/>
                <p:nvPr/>
              </p:nvCxnSpPr>
              <p:spPr>
                <a:xfrm flipV="1">
                  <a:off x="5037516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Straight Connector 774">
                  <a:extLst>
                    <a:ext uri="{FF2B5EF4-FFF2-40B4-BE49-F238E27FC236}">
                      <a16:creationId xmlns:a16="http://schemas.microsoft.com/office/drawing/2014/main" id="{A42E9D8F-EEFF-409C-A112-755D56B12CE5}"/>
                    </a:ext>
                  </a:extLst>
                </p:cNvPr>
                <p:cNvCxnSpPr/>
                <p:nvPr/>
              </p:nvCxnSpPr>
              <p:spPr>
                <a:xfrm flipV="1">
                  <a:off x="5646826" y="1500804"/>
                  <a:ext cx="0" cy="2663784"/>
                </a:xfrm>
                <a:prstGeom prst="line">
                  <a:avLst/>
                </a:prstGeom>
                <a:ln w="15875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Straight Connector 775">
                  <a:extLst>
                    <a:ext uri="{FF2B5EF4-FFF2-40B4-BE49-F238E27FC236}">
                      <a16:creationId xmlns:a16="http://schemas.microsoft.com/office/drawing/2014/main" id="{6CB84C52-E124-4B93-B74C-FB04888CA401}"/>
                    </a:ext>
                  </a:extLst>
                </p:cNvPr>
                <p:cNvCxnSpPr/>
                <p:nvPr/>
              </p:nvCxnSpPr>
              <p:spPr>
                <a:xfrm flipV="1">
                  <a:off x="6251998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Straight Connector 776">
                  <a:extLst>
                    <a:ext uri="{FF2B5EF4-FFF2-40B4-BE49-F238E27FC236}">
                      <a16:creationId xmlns:a16="http://schemas.microsoft.com/office/drawing/2014/main" id="{6B7DB73C-DFC5-4D19-B5D2-DCD27270F8AB}"/>
                    </a:ext>
                  </a:extLst>
                </p:cNvPr>
                <p:cNvCxnSpPr/>
                <p:nvPr/>
              </p:nvCxnSpPr>
              <p:spPr>
                <a:xfrm flipV="1">
                  <a:off x="6857170" y="1500804"/>
                  <a:ext cx="0" cy="2663784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Straight Connector 777">
                  <a:extLst>
                    <a:ext uri="{FF2B5EF4-FFF2-40B4-BE49-F238E27FC236}">
                      <a16:creationId xmlns:a16="http://schemas.microsoft.com/office/drawing/2014/main" id="{7C71007F-D96A-4B3C-83B3-4189C2CEBCC6}"/>
                    </a:ext>
                  </a:extLst>
                </p:cNvPr>
                <p:cNvCxnSpPr/>
                <p:nvPr/>
              </p:nvCxnSpPr>
              <p:spPr>
                <a:xfrm>
                  <a:off x="1944216" y="3777845"/>
                  <a:ext cx="5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Straight Connector 778">
                  <a:extLst>
                    <a:ext uri="{FF2B5EF4-FFF2-40B4-BE49-F238E27FC236}">
                      <a16:creationId xmlns:a16="http://schemas.microsoft.com/office/drawing/2014/main" id="{BAE8BDCE-F832-42D8-9A40-7675BC62EDF2}"/>
                    </a:ext>
                  </a:extLst>
                </p:cNvPr>
                <p:cNvCxnSpPr/>
                <p:nvPr/>
              </p:nvCxnSpPr>
              <p:spPr>
                <a:xfrm>
                  <a:off x="1944216" y="3402190"/>
                  <a:ext cx="54000" cy="0"/>
                </a:xfrm>
                <a:prstGeom prst="line">
                  <a:avLst/>
                </a:prstGeom>
                <a:ln w="15875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0" name="Straight Connector 779">
                  <a:extLst>
                    <a:ext uri="{FF2B5EF4-FFF2-40B4-BE49-F238E27FC236}">
                      <a16:creationId xmlns:a16="http://schemas.microsoft.com/office/drawing/2014/main" id="{0F7199C8-A9FB-4242-B578-C744394295D7}"/>
                    </a:ext>
                  </a:extLst>
                </p:cNvPr>
                <p:cNvCxnSpPr/>
                <p:nvPr/>
              </p:nvCxnSpPr>
              <p:spPr>
                <a:xfrm>
                  <a:off x="1944216" y="3018524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1" name="Straight Connector 780">
                  <a:extLst>
                    <a:ext uri="{FF2B5EF4-FFF2-40B4-BE49-F238E27FC236}">
                      <a16:creationId xmlns:a16="http://schemas.microsoft.com/office/drawing/2014/main" id="{C13069F5-D5BA-434F-84D7-BCB8AC5535BC}"/>
                    </a:ext>
                  </a:extLst>
                </p:cNvPr>
                <p:cNvCxnSpPr/>
                <p:nvPr/>
              </p:nvCxnSpPr>
              <p:spPr>
                <a:xfrm>
                  <a:off x="1944216" y="2639774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2" name="Straight Connector 781">
                  <a:extLst>
                    <a:ext uri="{FF2B5EF4-FFF2-40B4-BE49-F238E27FC236}">
                      <a16:creationId xmlns:a16="http://schemas.microsoft.com/office/drawing/2014/main" id="{2ECBF618-4807-4CD0-9D26-7FEF9C4E5A67}"/>
                    </a:ext>
                  </a:extLst>
                </p:cNvPr>
                <p:cNvCxnSpPr/>
                <p:nvPr/>
              </p:nvCxnSpPr>
              <p:spPr>
                <a:xfrm>
                  <a:off x="1944216" y="2253001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3" name="Straight Connector 782">
                  <a:extLst>
                    <a:ext uri="{FF2B5EF4-FFF2-40B4-BE49-F238E27FC236}">
                      <a16:creationId xmlns:a16="http://schemas.microsoft.com/office/drawing/2014/main" id="{19099735-9ED2-424F-AEBA-178D3741B87A}"/>
                    </a:ext>
                  </a:extLst>
                </p:cNvPr>
                <p:cNvCxnSpPr/>
                <p:nvPr/>
              </p:nvCxnSpPr>
              <p:spPr>
                <a:xfrm>
                  <a:off x="1944216" y="1879420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4" name="Straight Connector 783">
                  <a:extLst>
                    <a:ext uri="{FF2B5EF4-FFF2-40B4-BE49-F238E27FC236}">
                      <a16:creationId xmlns:a16="http://schemas.microsoft.com/office/drawing/2014/main" id="{7B89B995-3923-47BB-A50F-75EFC56071C5}"/>
                    </a:ext>
                  </a:extLst>
                </p:cNvPr>
                <p:cNvCxnSpPr/>
                <p:nvPr/>
              </p:nvCxnSpPr>
              <p:spPr>
                <a:xfrm>
                  <a:off x="1944216" y="1492528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5" name="Straight Connector 784">
                  <a:extLst>
                    <a:ext uri="{FF2B5EF4-FFF2-40B4-BE49-F238E27FC236}">
                      <a16:creationId xmlns:a16="http://schemas.microsoft.com/office/drawing/2014/main" id="{3B81F286-94A4-4B25-B816-C0AD376C6A92}"/>
                    </a:ext>
                  </a:extLst>
                </p:cNvPr>
                <p:cNvCxnSpPr/>
                <p:nvPr/>
              </p:nvCxnSpPr>
              <p:spPr>
                <a:xfrm rot="16200000">
                  <a:off x="2585690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Straight Connector 785">
                  <a:extLst>
                    <a:ext uri="{FF2B5EF4-FFF2-40B4-BE49-F238E27FC236}">
                      <a16:creationId xmlns:a16="http://schemas.microsoft.com/office/drawing/2014/main" id="{9390ED11-A8BE-432C-8BE5-25A54668C0F7}"/>
                    </a:ext>
                  </a:extLst>
                </p:cNvPr>
                <p:cNvCxnSpPr/>
                <p:nvPr/>
              </p:nvCxnSpPr>
              <p:spPr>
                <a:xfrm rot="16200000">
                  <a:off x="3194999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Straight Connector 786">
                  <a:extLst>
                    <a:ext uri="{FF2B5EF4-FFF2-40B4-BE49-F238E27FC236}">
                      <a16:creationId xmlns:a16="http://schemas.microsoft.com/office/drawing/2014/main" id="{7139AF68-5789-40D7-91C0-1F6269E82AFC}"/>
                    </a:ext>
                  </a:extLst>
                </p:cNvPr>
                <p:cNvCxnSpPr/>
                <p:nvPr/>
              </p:nvCxnSpPr>
              <p:spPr>
                <a:xfrm rot="16200000">
                  <a:off x="3800171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Straight Connector 787">
                  <a:extLst>
                    <a:ext uri="{FF2B5EF4-FFF2-40B4-BE49-F238E27FC236}">
                      <a16:creationId xmlns:a16="http://schemas.microsoft.com/office/drawing/2014/main" id="{91652589-39CC-44BD-821E-B110B0A56514}"/>
                    </a:ext>
                  </a:extLst>
                </p:cNvPr>
                <p:cNvCxnSpPr/>
                <p:nvPr/>
              </p:nvCxnSpPr>
              <p:spPr>
                <a:xfrm rot="16200000">
                  <a:off x="4405344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Straight Connector 788">
                  <a:extLst>
                    <a:ext uri="{FF2B5EF4-FFF2-40B4-BE49-F238E27FC236}">
                      <a16:creationId xmlns:a16="http://schemas.microsoft.com/office/drawing/2014/main" id="{53477420-B4A1-42FF-8C39-150F9020A7A0}"/>
                    </a:ext>
                  </a:extLst>
                </p:cNvPr>
                <p:cNvCxnSpPr/>
                <p:nvPr/>
              </p:nvCxnSpPr>
              <p:spPr>
                <a:xfrm rot="16200000">
                  <a:off x="5010516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Straight Connector 789">
                  <a:extLst>
                    <a:ext uri="{FF2B5EF4-FFF2-40B4-BE49-F238E27FC236}">
                      <a16:creationId xmlns:a16="http://schemas.microsoft.com/office/drawing/2014/main" id="{09E7D237-A359-4267-8D22-9B3A77A1C60E}"/>
                    </a:ext>
                  </a:extLst>
                </p:cNvPr>
                <p:cNvCxnSpPr/>
                <p:nvPr/>
              </p:nvCxnSpPr>
              <p:spPr>
                <a:xfrm rot="16200000">
                  <a:off x="5619826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Straight Connector 790">
                  <a:extLst>
                    <a:ext uri="{FF2B5EF4-FFF2-40B4-BE49-F238E27FC236}">
                      <a16:creationId xmlns:a16="http://schemas.microsoft.com/office/drawing/2014/main" id="{CF124536-C316-4C80-A82C-4BC31D6DA2E7}"/>
                    </a:ext>
                  </a:extLst>
                </p:cNvPr>
                <p:cNvCxnSpPr/>
                <p:nvPr/>
              </p:nvCxnSpPr>
              <p:spPr>
                <a:xfrm rot="16200000">
                  <a:off x="6224998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Straight Connector 791">
                  <a:extLst>
                    <a:ext uri="{FF2B5EF4-FFF2-40B4-BE49-F238E27FC236}">
                      <a16:creationId xmlns:a16="http://schemas.microsoft.com/office/drawing/2014/main" id="{7F97E952-9D31-4DE5-84D3-929743414BF9}"/>
                    </a:ext>
                  </a:extLst>
                </p:cNvPr>
                <p:cNvCxnSpPr/>
                <p:nvPr/>
              </p:nvCxnSpPr>
              <p:spPr>
                <a:xfrm rot="16200000">
                  <a:off x="6830170" y="4199075"/>
                  <a:ext cx="54000" cy="0"/>
                </a:xfrm>
                <a:prstGeom prst="line">
                  <a:avLst/>
                </a:prstGeom>
                <a:ln w="15875" cap="rnd">
                  <a:solidFill>
                    <a:schemeClr val="bg2">
                      <a:lumMod val="8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3DAE5221-3193-43A0-B02F-957A1D8F82A4}"/>
                  </a:ext>
                </a:extLst>
              </p:cNvPr>
              <p:cNvSpPr/>
              <p:nvPr/>
            </p:nvSpPr>
            <p:spPr>
              <a:xfrm>
                <a:off x="3529510" y="3559839"/>
                <a:ext cx="1910653" cy="433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Frequency [MHz]</a:t>
                </a:r>
              </a:p>
            </p:txBody>
          </p:sp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id="{DE4E8036-BA9F-41BB-A6F3-4E205C7ACB58}"/>
                  </a:ext>
                </a:extLst>
              </p:cNvPr>
              <p:cNvSpPr/>
              <p:nvPr/>
            </p:nvSpPr>
            <p:spPr>
              <a:xfrm rot="16200000">
                <a:off x="1271913" y="2398685"/>
                <a:ext cx="1875748" cy="381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Level [</a:t>
                </a:r>
                <a:r>
                  <a:rPr kumimoji="0" lang="en-GB" sz="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dBmV</a:t>
                </a: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]</a:t>
                </a:r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12A7976F-2D81-4924-98CB-436BF4ECB547}"/>
                  </a:ext>
                </a:extLst>
              </p:cNvPr>
              <p:cNvSpPr/>
              <p:nvPr/>
            </p:nvSpPr>
            <p:spPr>
              <a:xfrm>
                <a:off x="2839165" y="1161815"/>
                <a:ext cx="2672690" cy="433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1.8 GHz loading</a:t>
                </a:r>
              </a:p>
            </p:txBody>
          </p:sp>
        </p:grpSp>
      </p:grpSp>
      <p:pic>
        <p:nvPicPr>
          <p:cNvPr id="800" name="Picture 799">
            <a:extLst>
              <a:ext uri="{FF2B5EF4-FFF2-40B4-BE49-F238E27FC236}">
                <a16:creationId xmlns:a16="http://schemas.microsoft.com/office/drawing/2014/main" id="{FB420DFE-C16B-48E0-9E82-BDF40348F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05221" y="2452697"/>
            <a:ext cx="37501" cy="720000"/>
          </a:xfrm>
          <a:prstGeom prst="rect">
            <a:avLst/>
          </a:prstGeom>
        </p:spPr>
      </p:pic>
      <p:pic>
        <p:nvPicPr>
          <p:cNvPr id="801" name="Picture 800">
            <a:extLst>
              <a:ext uri="{FF2B5EF4-FFF2-40B4-BE49-F238E27FC236}">
                <a16:creationId xmlns:a16="http://schemas.microsoft.com/office/drawing/2014/main" id="{3B7AC773-51EA-4EFB-B01F-0FB8DC148320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16763" y="2408959"/>
            <a:ext cx="36000" cy="751509"/>
          </a:xfrm>
          <a:prstGeom prst="rect">
            <a:avLst/>
          </a:prstGeom>
        </p:spPr>
      </p:pic>
      <p:pic>
        <p:nvPicPr>
          <p:cNvPr id="802" name="Picture 801">
            <a:extLst>
              <a:ext uri="{FF2B5EF4-FFF2-40B4-BE49-F238E27FC236}">
                <a16:creationId xmlns:a16="http://schemas.microsoft.com/office/drawing/2014/main" id="{8B558547-8A56-4E46-BAA0-D5705FEF397D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27329" y="2348174"/>
            <a:ext cx="36000" cy="828000"/>
          </a:xfrm>
          <a:prstGeom prst="rect">
            <a:avLst/>
          </a:prstGeom>
        </p:spPr>
      </p:pic>
      <p:pic>
        <p:nvPicPr>
          <p:cNvPr id="803" name="Picture 802">
            <a:extLst>
              <a:ext uri="{FF2B5EF4-FFF2-40B4-BE49-F238E27FC236}">
                <a16:creationId xmlns:a16="http://schemas.microsoft.com/office/drawing/2014/main" id="{E9A1E181-82F9-4717-A16B-3FAEF50ACE2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36214" y="2280756"/>
            <a:ext cx="36000" cy="882000"/>
          </a:xfrm>
          <a:prstGeom prst="rect">
            <a:avLst/>
          </a:prstGeom>
        </p:spPr>
      </p:pic>
      <p:pic>
        <p:nvPicPr>
          <p:cNvPr id="804" name="Picture 803">
            <a:extLst>
              <a:ext uri="{FF2B5EF4-FFF2-40B4-BE49-F238E27FC236}">
                <a16:creationId xmlns:a16="http://schemas.microsoft.com/office/drawing/2014/main" id="{D225333F-5D59-43E3-A316-19EBE0E9FD1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31949" y="2229583"/>
            <a:ext cx="36000" cy="936000"/>
          </a:xfrm>
          <a:prstGeom prst="rect">
            <a:avLst/>
          </a:prstGeom>
        </p:spPr>
      </p:pic>
      <p:pic>
        <p:nvPicPr>
          <p:cNvPr id="805" name="Picture 804">
            <a:extLst>
              <a:ext uri="{FF2B5EF4-FFF2-40B4-BE49-F238E27FC236}">
                <a16:creationId xmlns:a16="http://schemas.microsoft.com/office/drawing/2014/main" id="{4A0219C2-B191-4D14-8A38-01D69F05873D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44049" y="2295527"/>
            <a:ext cx="36000" cy="871356"/>
          </a:xfrm>
          <a:prstGeom prst="rect">
            <a:avLst/>
          </a:prstGeom>
        </p:spPr>
      </p:pic>
      <p:pic>
        <p:nvPicPr>
          <p:cNvPr id="806" name="Picture 805">
            <a:extLst>
              <a:ext uri="{FF2B5EF4-FFF2-40B4-BE49-F238E27FC236}">
                <a16:creationId xmlns:a16="http://schemas.microsoft.com/office/drawing/2014/main" id="{7AD33483-D239-4C45-8303-9278E5C1E44A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55102" y="2345660"/>
            <a:ext cx="36000" cy="8270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752723-C636-4081-B070-6BDBFA5F07DE}"/>
              </a:ext>
            </a:extLst>
          </p:cNvPr>
          <p:cNvSpPr/>
          <p:nvPr/>
        </p:nvSpPr>
        <p:spPr>
          <a:xfrm>
            <a:off x="894495" y="3950537"/>
            <a:ext cx="13830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TCP ref. 13.2 Gbps</a:t>
            </a:r>
          </a:p>
        </p:txBody>
      </p:sp>
      <p:sp>
        <p:nvSpPr>
          <p:cNvPr id="807" name="Rectangle 806">
            <a:extLst>
              <a:ext uri="{FF2B5EF4-FFF2-40B4-BE49-F238E27FC236}">
                <a16:creationId xmlns:a16="http://schemas.microsoft.com/office/drawing/2014/main" id="{A5B069B4-CD73-45C0-9C9E-2ADDB6326F14}"/>
              </a:ext>
            </a:extLst>
          </p:cNvPr>
          <p:cNvSpPr/>
          <p:nvPr/>
        </p:nvSpPr>
        <p:spPr>
          <a:xfrm>
            <a:off x="2936055" y="3950537"/>
            <a:ext cx="18782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TCP ref. – 2,7 dB  12.4 Gbps</a:t>
            </a:r>
          </a:p>
        </p:txBody>
      </p:sp>
      <p:sp>
        <p:nvSpPr>
          <p:cNvPr id="809" name="Rectangle 808">
            <a:extLst>
              <a:ext uri="{FF2B5EF4-FFF2-40B4-BE49-F238E27FC236}">
                <a16:creationId xmlns:a16="http://schemas.microsoft.com/office/drawing/2014/main" id="{B0AD0303-A0FA-4E88-9C92-7C35E5AE8039}"/>
              </a:ext>
            </a:extLst>
          </p:cNvPr>
          <p:cNvSpPr/>
          <p:nvPr/>
        </p:nvSpPr>
        <p:spPr>
          <a:xfrm>
            <a:off x="5297102" y="3950537"/>
            <a:ext cx="18782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TCP ref. – 3,7 dB  12.0 Gbps</a:t>
            </a:r>
          </a:p>
        </p:txBody>
      </p:sp>
      <p:pic>
        <p:nvPicPr>
          <p:cNvPr id="810" name="Picture 809">
            <a:extLst>
              <a:ext uri="{FF2B5EF4-FFF2-40B4-BE49-F238E27FC236}">
                <a16:creationId xmlns:a16="http://schemas.microsoft.com/office/drawing/2014/main" id="{3215B93D-0000-49FB-AA9A-8404F651EB50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79747" y="2018143"/>
            <a:ext cx="36000" cy="1184778"/>
          </a:xfrm>
          <a:prstGeom prst="rect">
            <a:avLst/>
          </a:prstGeom>
        </p:spPr>
      </p:pic>
      <p:pic>
        <p:nvPicPr>
          <p:cNvPr id="811" name="Picture 810">
            <a:extLst>
              <a:ext uri="{FF2B5EF4-FFF2-40B4-BE49-F238E27FC236}">
                <a16:creationId xmlns:a16="http://schemas.microsoft.com/office/drawing/2014/main" id="{804FCE81-2DE3-49CE-BE20-867791442585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04270" y="2314504"/>
            <a:ext cx="36000" cy="849600"/>
          </a:xfrm>
          <a:prstGeom prst="rect">
            <a:avLst/>
          </a:prstGeom>
        </p:spPr>
      </p:pic>
      <p:pic>
        <p:nvPicPr>
          <p:cNvPr id="812" name="Picture 811">
            <a:extLst>
              <a:ext uri="{FF2B5EF4-FFF2-40B4-BE49-F238E27FC236}">
                <a16:creationId xmlns:a16="http://schemas.microsoft.com/office/drawing/2014/main" id="{79200417-DB1B-4AEF-BF6E-9BD07BD969B0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74670" y="2383319"/>
            <a:ext cx="36000" cy="7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2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D0B5C9-EF37-47B3-9451-BFE328CE985F}"/>
              </a:ext>
            </a:extLst>
          </p:cNvPr>
          <p:cNvSpPr/>
          <p:nvPr/>
        </p:nvSpPr>
        <p:spPr>
          <a:xfrm>
            <a:off x="5323321" y="3371314"/>
            <a:ext cx="3669249" cy="1200329"/>
          </a:xfrm>
          <a:prstGeom prst="roundRect">
            <a:avLst/>
          </a:prstGeom>
          <a:solidFill>
            <a:schemeClr val="accent4">
              <a:alpha val="89804"/>
            </a:schemeClr>
          </a:solidFill>
          <a:ln w="1905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57300" indent="-17938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</a:rPr>
              <a:t>Power consumption</a:t>
            </a:r>
          </a:p>
          <a:p>
            <a:pPr marL="1257300" indent="-17938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</a:rPr>
              <a:t>ALSC</a:t>
            </a:r>
          </a:p>
          <a:p>
            <a:pPr marL="1257300" indent="-17938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</a:rPr>
              <a:t>Number of elements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04C422-0096-49AA-A9DF-CEA82D4614C2}"/>
              </a:ext>
            </a:extLst>
          </p:cNvPr>
          <p:cNvSpPr/>
          <p:nvPr/>
        </p:nvSpPr>
        <p:spPr>
          <a:xfrm>
            <a:off x="151430" y="3378403"/>
            <a:ext cx="3620896" cy="1200329"/>
          </a:xfrm>
          <a:prstGeom prst="roundRect">
            <a:avLst/>
          </a:prstGeom>
          <a:solidFill>
            <a:srgbClr val="FFFFFF"/>
          </a:solidFill>
          <a:ln w="190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Legacy infrastructure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Amplifier location flexibility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Unity gain principle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B46738-814A-4239-A806-FB7DD40B8385}"/>
              </a:ext>
            </a:extLst>
          </p:cNvPr>
          <p:cNvSpPr/>
          <p:nvPr/>
        </p:nvSpPr>
        <p:spPr>
          <a:xfrm>
            <a:off x="3915700" y="1181247"/>
            <a:ext cx="3993569" cy="1200329"/>
          </a:xfrm>
          <a:prstGeom prst="roundRect">
            <a:avLst/>
          </a:prstGeom>
          <a:solidFill>
            <a:srgbClr val="F5CD23"/>
          </a:solidFill>
          <a:ln w="1905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44613" indent="-17938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Operational TCP loading</a:t>
            </a:r>
          </a:p>
          <a:p>
            <a:pPr marL="1344613" indent="-17938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Subscriber signal levels</a:t>
            </a:r>
          </a:p>
          <a:p>
            <a:pPr marL="1344613" indent="-17938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Accumulated system MER</a:t>
            </a:r>
          </a:p>
          <a:p>
            <a:pPr marL="1344613" indent="-17938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System data capacity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balance in 1.8 GHz upgrades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DA9716-5BB9-487B-8144-554CCCE0B147}"/>
              </a:ext>
            </a:extLst>
          </p:cNvPr>
          <p:cNvSpPr/>
          <p:nvPr/>
        </p:nvSpPr>
        <p:spPr>
          <a:xfrm>
            <a:off x="2372357" y="1330142"/>
            <a:ext cx="4403165" cy="3342133"/>
          </a:xfrm>
          <a:prstGeom prst="triangle">
            <a:avLst/>
          </a:prstGeom>
          <a:solidFill>
            <a:srgbClr val="6EB4E1">
              <a:alpha val="64706"/>
            </a:srgbClr>
          </a:solidFill>
          <a:ln w="19050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A12D8F-9F13-44D4-8C33-BCF6555B99C2}"/>
              </a:ext>
            </a:extLst>
          </p:cNvPr>
          <p:cNvSpPr/>
          <p:nvPr/>
        </p:nvSpPr>
        <p:spPr>
          <a:xfrm>
            <a:off x="3549306" y="2644841"/>
            <a:ext cx="2041717" cy="1272145"/>
          </a:xfrm>
          <a:prstGeom prst="ellipse">
            <a:avLst/>
          </a:prstGeom>
          <a:solidFill>
            <a:schemeClr val="tx2"/>
          </a:solidFill>
          <a:ln w="1905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dirty="0">
                <a:solidFill>
                  <a:srgbClr val="FFFFFF"/>
                </a:solidFill>
              </a:rPr>
              <a:t>10G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dirty="0">
                <a:solidFill>
                  <a:srgbClr val="FFFFFF"/>
                </a:solidFill>
              </a:rPr>
              <a:t>top speed</a:t>
            </a:r>
            <a:endParaRPr kumimoji="0" lang="en-GB" sz="20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773E88-BD21-47E0-BA35-7468ACA91F3E}"/>
              </a:ext>
            </a:extLst>
          </p:cNvPr>
          <p:cNvSpPr txBox="1"/>
          <p:nvPr/>
        </p:nvSpPr>
        <p:spPr>
          <a:xfrm>
            <a:off x="4119986" y="1849396"/>
            <a:ext cx="9236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b="1" dirty="0">
                <a:solidFill>
                  <a:schemeClr val="bg1"/>
                </a:solidFill>
              </a:rPr>
              <a:t>Planning</a:t>
            </a:r>
          </a:p>
          <a:p>
            <a:pPr algn="ctr">
              <a:lnSpc>
                <a:spcPts val="1800"/>
              </a:lnSpc>
            </a:pPr>
            <a:r>
              <a:rPr lang="en-GB" sz="1600" b="1" dirty="0">
                <a:solidFill>
                  <a:schemeClr val="bg1"/>
                </a:solidFill>
              </a:rPr>
              <a:t>Rules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EBD9F4-74A5-48F6-A56A-57AB699F0485}"/>
              </a:ext>
            </a:extLst>
          </p:cNvPr>
          <p:cNvSpPr txBox="1"/>
          <p:nvPr/>
        </p:nvSpPr>
        <p:spPr>
          <a:xfrm>
            <a:off x="5371675" y="4025971"/>
            <a:ext cx="10470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b="1" dirty="0">
                <a:solidFill>
                  <a:schemeClr val="bg1"/>
                </a:solidFill>
              </a:rPr>
              <a:t>Network </a:t>
            </a:r>
          </a:p>
          <a:p>
            <a:pPr>
              <a:lnSpc>
                <a:spcPts val="1800"/>
              </a:lnSpc>
            </a:pPr>
            <a:r>
              <a:rPr lang="en-GB" sz="1600" b="1" dirty="0">
                <a:solidFill>
                  <a:schemeClr val="bg1"/>
                </a:solidFill>
              </a:rPr>
              <a:t>Operation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78D8E3-184A-44C9-936D-B5F9C6859E94}"/>
              </a:ext>
            </a:extLst>
          </p:cNvPr>
          <p:cNvSpPr txBox="1"/>
          <p:nvPr/>
        </p:nvSpPr>
        <p:spPr>
          <a:xfrm>
            <a:off x="2721559" y="4040149"/>
            <a:ext cx="10148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GB" sz="1600" b="1" dirty="0">
                <a:solidFill>
                  <a:schemeClr val="bg1"/>
                </a:solidFill>
              </a:rPr>
              <a:t>Upgrade</a:t>
            </a:r>
          </a:p>
          <a:p>
            <a:pPr algn="r">
              <a:lnSpc>
                <a:spcPts val="1800"/>
              </a:lnSpc>
            </a:pPr>
            <a:r>
              <a:rPr lang="en-GB" sz="1600" b="1" dirty="0">
                <a:solidFill>
                  <a:schemeClr val="bg1"/>
                </a:solidFill>
              </a:rPr>
              <a:t>Execution</a:t>
            </a:r>
          </a:p>
        </p:txBody>
      </p:sp>
    </p:spTree>
    <p:extLst>
      <p:ext uri="{BB962C8B-B14F-4D97-AF65-F5344CB8AC3E}">
        <p14:creationId xmlns:p14="http://schemas.microsoft.com/office/powerpoint/2010/main" val="15941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B42F95B-F44A-47F5-8A9D-95EB93512073}"/>
              </a:ext>
            </a:extLst>
          </p:cNvPr>
          <p:cNvSpPr/>
          <p:nvPr/>
        </p:nvSpPr>
        <p:spPr>
          <a:xfrm>
            <a:off x="5330963" y="3491307"/>
            <a:ext cx="1466201" cy="1200329"/>
          </a:xfrm>
          <a:prstGeom prst="roundRect">
            <a:avLst/>
          </a:prstGeom>
          <a:solidFill>
            <a:schemeClr val="accent3">
              <a:alpha val="89804"/>
            </a:schemeClr>
          </a:solidFill>
          <a:ln w="1905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33E5558-9CBF-4118-8EDA-D070E0CDEA20}"/>
              </a:ext>
            </a:extLst>
          </p:cNvPr>
          <p:cNvSpPr/>
          <p:nvPr/>
        </p:nvSpPr>
        <p:spPr>
          <a:xfrm>
            <a:off x="3845927" y="1275779"/>
            <a:ext cx="1466201" cy="1200329"/>
          </a:xfrm>
          <a:prstGeom prst="roundRect">
            <a:avLst/>
          </a:prstGeom>
          <a:solidFill>
            <a:schemeClr val="accent4"/>
          </a:solidFill>
          <a:ln w="1905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82D2D14-CCC5-406F-88A1-BFE8F3E27518}"/>
              </a:ext>
            </a:extLst>
          </p:cNvPr>
          <p:cNvSpPr/>
          <p:nvPr/>
        </p:nvSpPr>
        <p:spPr>
          <a:xfrm>
            <a:off x="2388652" y="3484957"/>
            <a:ext cx="1436370" cy="1200329"/>
          </a:xfrm>
          <a:prstGeom prst="roundRect">
            <a:avLst/>
          </a:prstGeom>
          <a:solidFill>
            <a:srgbClr val="FFFFFF"/>
          </a:solidFill>
          <a:ln w="1905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balance </a:t>
            </a:r>
            <a:r>
              <a:rPr lang="en-GB"/>
              <a:t>in 1.8 GHz </a:t>
            </a:r>
            <a:r>
              <a:rPr lang="en-GB" dirty="0"/>
              <a:t>upgrades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28C6E89E-CC86-42B8-8D55-7F106BD31CB5}"/>
              </a:ext>
            </a:extLst>
          </p:cNvPr>
          <p:cNvSpPr/>
          <p:nvPr/>
        </p:nvSpPr>
        <p:spPr>
          <a:xfrm>
            <a:off x="2382877" y="1347614"/>
            <a:ext cx="4403165" cy="3342133"/>
          </a:xfrm>
          <a:prstGeom prst="triangle">
            <a:avLst/>
          </a:prstGeom>
          <a:solidFill>
            <a:srgbClr val="6EB4E1">
              <a:alpha val="60000"/>
            </a:srgbClr>
          </a:solidFill>
          <a:ln w="19050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C6D05B-F978-4D3D-8C28-7341C19E1531}"/>
              </a:ext>
            </a:extLst>
          </p:cNvPr>
          <p:cNvSpPr txBox="1"/>
          <p:nvPr/>
        </p:nvSpPr>
        <p:spPr>
          <a:xfrm>
            <a:off x="3957800" y="2843041"/>
            <a:ext cx="749182" cy="369332"/>
          </a:xfrm>
          <a:prstGeom prst="rect">
            <a:avLst/>
          </a:prstGeom>
          <a:solidFill>
            <a:schemeClr val="tx2">
              <a:alpha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HGA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3A3244-4598-4A62-9B99-B293CE1EE412}"/>
              </a:ext>
            </a:extLst>
          </p:cNvPr>
          <p:cNvSpPr txBox="1"/>
          <p:nvPr/>
        </p:nvSpPr>
        <p:spPr>
          <a:xfrm>
            <a:off x="4269837" y="3142734"/>
            <a:ext cx="690463" cy="369332"/>
          </a:xfrm>
          <a:prstGeom prst="rect">
            <a:avLst/>
          </a:prstGeom>
          <a:solidFill>
            <a:schemeClr val="tx2">
              <a:alpha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MGA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F3AEDA-D2D2-47B4-93B3-459AB295B608}"/>
              </a:ext>
            </a:extLst>
          </p:cNvPr>
          <p:cNvSpPr txBox="1"/>
          <p:nvPr/>
        </p:nvSpPr>
        <p:spPr>
          <a:xfrm>
            <a:off x="4698170" y="3994026"/>
            <a:ext cx="632793" cy="369332"/>
          </a:xfrm>
          <a:prstGeom prst="rect">
            <a:avLst/>
          </a:prstGeom>
          <a:solidFill>
            <a:schemeClr val="tx2">
              <a:alpha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LGA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3FF24-F43A-4367-9DA1-B533A126CA04}"/>
              </a:ext>
            </a:extLst>
          </p:cNvPr>
          <p:cNvSpPr txBox="1"/>
          <p:nvPr/>
        </p:nvSpPr>
        <p:spPr>
          <a:xfrm>
            <a:off x="4026144" y="2100786"/>
            <a:ext cx="1124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Practicality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FE016-7BFA-4061-AF75-98C7E2F2746B}"/>
              </a:ext>
            </a:extLst>
          </p:cNvPr>
          <p:cNvSpPr txBox="1"/>
          <p:nvPr/>
        </p:nvSpPr>
        <p:spPr>
          <a:xfrm>
            <a:off x="5299879" y="4315954"/>
            <a:ext cx="137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3AA8F-9C79-4F9B-A6FE-FB2C83E8C42E}"/>
              </a:ext>
            </a:extLst>
          </p:cNvPr>
          <p:cNvSpPr txBox="1"/>
          <p:nvPr/>
        </p:nvSpPr>
        <p:spPr>
          <a:xfrm>
            <a:off x="2613412" y="4315954"/>
            <a:ext cx="9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Low-cost</a:t>
            </a:r>
          </a:p>
        </p:txBody>
      </p:sp>
    </p:spTree>
    <p:extLst>
      <p:ext uri="{BB962C8B-B14F-4D97-AF65-F5344CB8AC3E}">
        <p14:creationId xmlns:p14="http://schemas.microsoft.com/office/powerpoint/2010/main" val="34274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6C553F-B5F3-4DC2-97D6-D1094B968EA5}"/>
              </a:ext>
            </a:extLst>
          </p:cNvPr>
          <p:cNvGrpSpPr/>
          <p:nvPr/>
        </p:nvGrpSpPr>
        <p:grpSpPr>
          <a:xfrm>
            <a:off x="1371076" y="1873731"/>
            <a:ext cx="6588221" cy="444156"/>
            <a:chOff x="0" y="718"/>
            <a:chExt cx="1584960" cy="444156"/>
          </a:xfrm>
          <a:solidFill>
            <a:schemeClr val="accent3"/>
          </a:solidFill>
        </p:grpSpPr>
        <p:sp>
          <p:nvSpPr>
            <p:cNvPr id="16" name="Round Same Side Corner Rectangle 54">
              <a:extLst>
                <a:ext uri="{FF2B5EF4-FFF2-40B4-BE49-F238E27FC236}">
                  <a16:creationId xmlns:a16="http://schemas.microsoft.com/office/drawing/2014/main" id="{E3C3104F-8522-4568-8F1B-35128AE3F7DE}"/>
                </a:ext>
              </a:extLst>
            </p:cNvPr>
            <p:cNvSpPr/>
            <p:nvPr/>
          </p:nvSpPr>
          <p:spPr>
            <a:xfrm>
              <a:off x="0" y="718"/>
              <a:ext cx="1584960" cy="444156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noFill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 Same Side Corner Rectangle 4">
              <a:extLst>
                <a:ext uri="{FF2B5EF4-FFF2-40B4-BE49-F238E27FC236}">
                  <a16:creationId xmlns:a16="http://schemas.microsoft.com/office/drawing/2014/main" id="{9644CCD3-A651-4E11-B28B-A016F5847D2E}"/>
                </a:ext>
              </a:extLst>
            </p:cNvPr>
            <p:cNvSpPr/>
            <p:nvPr/>
          </p:nvSpPr>
          <p:spPr>
            <a:xfrm>
              <a:off x="15561" y="22404"/>
              <a:ext cx="1563274" cy="4224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715963" algn="l"/>
                </a:tabLst>
              </a:pPr>
              <a:r>
                <a:rPr lang="en-GB" sz="1600" dirty="0">
                  <a:solidFill>
                    <a:schemeClr val="tx2"/>
                  </a:solidFill>
                </a:rPr>
                <a:t>2. 10G max speed is feasible – with many concepts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2B7321-5B88-4421-8BDA-1FB1E1356268}"/>
              </a:ext>
            </a:extLst>
          </p:cNvPr>
          <p:cNvGrpSpPr/>
          <p:nvPr/>
        </p:nvGrpSpPr>
        <p:grpSpPr>
          <a:xfrm>
            <a:off x="1371076" y="1392779"/>
            <a:ext cx="6571187" cy="444156"/>
            <a:chOff x="292065" y="-532682"/>
            <a:chExt cx="1584960" cy="444156"/>
          </a:xfrm>
          <a:solidFill>
            <a:schemeClr val="accent1"/>
          </a:solidFill>
        </p:grpSpPr>
        <p:sp>
          <p:nvSpPr>
            <p:cNvPr id="23" name="Round Same Side Corner Rectangle 65">
              <a:extLst>
                <a:ext uri="{FF2B5EF4-FFF2-40B4-BE49-F238E27FC236}">
                  <a16:creationId xmlns:a16="http://schemas.microsoft.com/office/drawing/2014/main" id="{8F6CCC90-50C7-4D2B-8DBC-E9E67E505A30}"/>
                </a:ext>
              </a:extLst>
            </p:cNvPr>
            <p:cNvSpPr/>
            <p:nvPr/>
          </p:nvSpPr>
          <p:spPr>
            <a:xfrm>
              <a:off x="292065" y="-532682"/>
              <a:ext cx="1584960" cy="444156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noFill/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54FF4CD9-9380-41DF-AE27-2CB4123E7FC0}"/>
                </a:ext>
              </a:extLst>
            </p:cNvPr>
            <p:cNvSpPr/>
            <p:nvPr/>
          </p:nvSpPr>
          <p:spPr>
            <a:xfrm>
              <a:off x="313751" y="-510996"/>
              <a:ext cx="1541588" cy="4224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r>
                <a:rPr lang="en-GB" sz="1600" dirty="0"/>
                <a:t>1. New 1.8 GHz upgrade wave is in horizon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430E6E-7605-4A77-B794-0B3B411A28CA}"/>
              </a:ext>
            </a:extLst>
          </p:cNvPr>
          <p:cNvGrpSpPr/>
          <p:nvPr/>
        </p:nvGrpSpPr>
        <p:grpSpPr>
          <a:xfrm>
            <a:off x="1371076" y="2354610"/>
            <a:ext cx="6588221" cy="444156"/>
            <a:chOff x="0" y="718"/>
            <a:chExt cx="1584960" cy="444156"/>
          </a:xfrm>
          <a:solidFill>
            <a:schemeClr val="bg2"/>
          </a:solidFill>
        </p:grpSpPr>
        <p:sp>
          <p:nvSpPr>
            <p:cNvPr id="26" name="Round Same Side Corner Rectangle 68">
              <a:extLst>
                <a:ext uri="{FF2B5EF4-FFF2-40B4-BE49-F238E27FC236}">
                  <a16:creationId xmlns:a16="http://schemas.microsoft.com/office/drawing/2014/main" id="{CE93D020-D46B-4361-A79F-24B5C86CDD04}"/>
                </a:ext>
              </a:extLst>
            </p:cNvPr>
            <p:cNvSpPr/>
            <p:nvPr/>
          </p:nvSpPr>
          <p:spPr>
            <a:xfrm>
              <a:off x="0" y="718"/>
              <a:ext cx="1584960" cy="444156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noFill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 Same Side Corner Rectangle 4">
              <a:extLst>
                <a:ext uri="{FF2B5EF4-FFF2-40B4-BE49-F238E27FC236}">
                  <a16:creationId xmlns:a16="http://schemas.microsoft.com/office/drawing/2014/main" id="{4E62933E-9883-45F8-914F-44D0DEBE4D33}"/>
                </a:ext>
              </a:extLst>
            </p:cNvPr>
            <p:cNvSpPr/>
            <p:nvPr/>
          </p:nvSpPr>
          <p:spPr>
            <a:xfrm>
              <a:off x="21686" y="22404"/>
              <a:ext cx="1541588" cy="4224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>
                  <a:solidFill>
                    <a:schemeClr val="tx2"/>
                  </a:solidFill>
                </a:rPr>
                <a:t>3. Detailed planning is needed and decisions what to optimise in upgrades  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85655CF-8E89-4F06-97ED-C1F691EB49C8}"/>
              </a:ext>
            </a:extLst>
          </p:cNvPr>
          <p:cNvSpPr/>
          <p:nvPr/>
        </p:nvSpPr>
        <p:spPr>
          <a:xfrm>
            <a:off x="756063" y="2959817"/>
            <a:ext cx="8305800" cy="88844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3AC245-DA4C-453A-9CCC-142A57C77B38}"/>
              </a:ext>
            </a:extLst>
          </p:cNvPr>
          <p:cNvGrpSpPr/>
          <p:nvPr/>
        </p:nvGrpSpPr>
        <p:grpSpPr>
          <a:xfrm>
            <a:off x="1371076" y="2830698"/>
            <a:ext cx="6579704" cy="444156"/>
            <a:chOff x="0" y="718"/>
            <a:chExt cx="1584960" cy="444156"/>
          </a:xfrm>
          <a:solidFill>
            <a:schemeClr val="accent4"/>
          </a:solidFill>
        </p:grpSpPr>
        <p:sp>
          <p:nvSpPr>
            <p:cNvPr id="30" name="Round Same Side Corner Rectangle 74">
              <a:extLst>
                <a:ext uri="{FF2B5EF4-FFF2-40B4-BE49-F238E27FC236}">
                  <a16:creationId xmlns:a16="http://schemas.microsoft.com/office/drawing/2014/main" id="{A0561E58-4634-4DB4-B331-752BDE366306}"/>
                </a:ext>
              </a:extLst>
            </p:cNvPr>
            <p:cNvSpPr/>
            <p:nvPr/>
          </p:nvSpPr>
          <p:spPr>
            <a:xfrm>
              <a:off x="0" y="718"/>
              <a:ext cx="1584960" cy="444156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noFill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 Same Side Corner Rectangle 4">
              <a:extLst>
                <a:ext uri="{FF2B5EF4-FFF2-40B4-BE49-F238E27FC236}">
                  <a16:creationId xmlns:a16="http://schemas.microsoft.com/office/drawing/2014/main" id="{B24B17C7-6615-40FD-9F06-B003E3DB0722}"/>
                </a:ext>
              </a:extLst>
            </p:cNvPr>
            <p:cNvSpPr/>
            <p:nvPr/>
          </p:nvSpPr>
          <p:spPr>
            <a:xfrm>
              <a:off x="21686" y="22404"/>
              <a:ext cx="1541588" cy="4224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/>
                <a:t>4. When upgrades can start?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EBB527D-B297-4FCB-B59E-51D20B4F9673}"/>
              </a:ext>
            </a:extLst>
          </p:cNvPr>
          <p:cNvSpPr/>
          <p:nvPr/>
        </p:nvSpPr>
        <p:spPr>
          <a:xfrm>
            <a:off x="756063" y="3435905"/>
            <a:ext cx="8305800" cy="88844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34A3D26-E129-44A1-BCD5-2CCE0A4C23B5}"/>
              </a:ext>
            </a:extLst>
          </p:cNvPr>
          <p:cNvGrpSpPr/>
          <p:nvPr/>
        </p:nvGrpSpPr>
        <p:grpSpPr>
          <a:xfrm>
            <a:off x="1386137" y="4074387"/>
            <a:ext cx="6547702" cy="444156"/>
            <a:chOff x="292065" y="-532682"/>
            <a:chExt cx="1584960" cy="444156"/>
          </a:xfrm>
          <a:solidFill>
            <a:schemeClr val="bg2"/>
          </a:solidFill>
        </p:grpSpPr>
        <p:sp>
          <p:nvSpPr>
            <p:cNvPr id="34" name="Round Same Side Corner Rectangle 20">
              <a:extLst>
                <a:ext uri="{FF2B5EF4-FFF2-40B4-BE49-F238E27FC236}">
                  <a16:creationId xmlns:a16="http://schemas.microsoft.com/office/drawing/2014/main" id="{21A922EB-B757-4207-AA07-933E584AB3BA}"/>
                </a:ext>
              </a:extLst>
            </p:cNvPr>
            <p:cNvSpPr/>
            <p:nvPr/>
          </p:nvSpPr>
          <p:spPr>
            <a:xfrm>
              <a:off x="292065" y="-532682"/>
              <a:ext cx="1584960" cy="444156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noFill/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 Same Side Corner Rectangle 8">
              <a:extLst>
                <a:ext uri="{FF2B5EF4-FFF2-40B4-BE49-F238E27FC236}">
                  <a16:creationId xmlns:a16="http://schemas.microsoft.com/office/drawing/2014/main" id="{C995A1DD-B551-4FC8-8BDC-526136E42AC5}"/>
                </a:ext>
              </a:extLst>
            </p:cNvPr>
            <p:cNvSpPr/>
            <p:nvPr/>
          </p:nvSpPr>
          <p:spPr>
            <a:xfrm>
              <a:off x="313751" y="-510996"/>
              <a:ext cx="1541588" cy="4224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</a:rPr>
                <a:t>THANKS, contact: rami.kimari@teleste.com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687A7FC-2F25-4CDE-8F19-5AF1CC3062DC}"/>
              </a:ext>
            </a:extLst>
          </p:cNvPr>
          <p:cNvSpPr/>
          <p:nvPr/>
        </p:nvSpPr>
        <p:spPr>
          <a:xfrm>
            <a:off x="1680103" y="3333619"/>
            <a:ext cx="6387159" cy="6524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05" tIns="40005" rIns="40005" bIns="40005" numCol="1" spcCol="1270" anchor="t" anchorCtr="0">
            <a:noAutofit/>
          </a:bodyPr>
          <a:lstStyle/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level restrictions are verified </a:t>
            </a:r>
          </a:p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levels, amplifier </a:t>
            </a:r>
            <a:r>
              <a:rPr lang="en-GB" sz="1600" dirty="0">
                <a:solidFill>
                  <a:schemeClr val="bg2"/>
                </a:solidFill>
                <a:latin typeface="Calibri"/>
              </a:rPr>
              <a:t>/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component details </a:t>
            </a:r>
            <a:r>
              <a:rPr lang="en-GB" sz="1600" dirty="0">
                <a:solidFill>
                  <a:schemeClr val="bg2"/>
                </a:solidFill>
                <a:latin typeface="Calibri"/>
              </a:rPr>
              <a:t>are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fixed</a:t>
            </a:r>
          </a:p>
        </p:txBody>
      </p:sp>
    </p:spTree>
    <p:extLst>
      <p:ext uri="{BB962C8B-B14F-4D97-AF65-F5344CB8AC3E}">
        <p14:creationId xmlns:p14="http://schemas.microsoft.com/office/powerpoint/2010/main" val="12104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leste 2017">
  <a:themeElements>
    <a:clrScheme name="Teleste New">
      <a:dk1>
        <a:srgbClr val="000000"/>
      </a:dk1>
      <a:lt1>
        <a:srgbClr val="FFFFFF"/>
      </a:lt1>
      <a:dk2>
        <a:srgbClr val="003A5D"/>
      </a:dk2>
      <a:lt2>
        <a:srgbClr val="FFFFFF"/>
      </a:lt2>
      <a:accent1>
        <a:srgbClr val="6EB4E1"/>
      </a:accent1>
      <a:accent2>
        <a:srgbClr val="DE473C"/>
      </a:accent2>
      <a:accent3>
        <a:srgbClr val="F5CD23"/>
      </a:accent3>
      <a:accent4>
        <a:srgbClr val="3DAF00"/>
      </a:accent4>
      <a:accent5>
        <a:srgbClr val="808080"/>
      </a:accent5>
      <a:accent6>
        <a:srgbClr val="C3C3BF"/>
      </a:accent6>
      <a:hlink>
        <a:srgbClr val="C3C3BF"/>
      </a:hlink>
      <a:folHlink>
        <a:srgbClr val="C3C3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9050" cmpd="sng">
          <a:solidFill>
            <a:schemeClr val="bg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EW 2016 Teleste presentation with Dark Blue Background">
  <a:themeElements>
    <a:clrScheme name="Teleste New">
      <a:dk1>
        <a:srgbClr val="000000"/>
      </a:dk1>
      <a:lt1>
        <a:srgbClr val="FFFFFF"/>
      </a:lt1>
      <a:dk2>
        <a:srgbClr val="003A5D"/>
      </a:dk2>
      <a:lt2>
        <a:srgbClr val="FFFFFF"/>
      </a:lt2>
      <a:accent1>
        <a:srgbClr val="6EB4E1"/>
      </a:accent1>
      <a:accent2>
        <a:srgbClr val="DE473C"/>
      </a:accent2>
      <a:accent3>
        <a:srgbClr val="F5CD23"/>
      </a:accent3>
      <a:accent4>
        <a:srgbClr val="3DAF00"/>
      </a:accent4>
      <a:accent5>
        <a:srgbClr val="808080"/>
      </a:accent5>
      <a:accent6>
        <a:srgbClr val="C3C3BF"/>
      </a:accent6>
      <a:hlink>
        <a:srgbClr val="C3C3BF"/>
      </a:hlink>
      <a:folHlink>
        <a:srgbClr val="C3C3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 cmpd="sng">
          <a:solidFill>
            <a:srgbClr val="FFFFFF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34F72DE8CB6FA458EBD79527AACBF91" ma:contentTypeVersion="13" ma:contentTypeDescription="Luo uusi asiakirja." ma:contentTypeScope="" ma:versionID="d41ad8c723925ef8efca36390d8488b3">
  <xsd:schema xmlns:xsd="http://www.w3.org/2001/XMLSchema" xmlns:xs="http://www.w3.org/2001/XMLSchema" xmlns:p="http://schemas.microsoft.com/office/2006/metadata/properties" xmlns:ns2="4ce275ed-0166-4d9a-9561-0dfce8dfab27" xmlns:ns3="faf8ebce-417f-4c7b-8ef8-b0720ff815dc" targetNamespace="http://schemas.microsoft.com/office/2006/metadata/properties" ma:root="true" ma:fieldsID="2333af6226a4c3d8bbfd361d197c8c1d" ns2:_="" ns3:_="">
    <xsd:import namespace="4ce275ed-0166-4d9a-9561-0dfce8dfab27"/>
    <xsd:import namespace="faf8ebce-417f-4c7b-8ef8-b0720ff815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275ed-0166-4d9a-9561-0dfce8dfab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8ebce-417f-4c7b-8ef8-b0720ff815d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0FE84B-8C09-4D8D-BAE0-EE5417643D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EA7A29-FFBF-46E7-8717-21BF161328C4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ce275ed-0166-4d9a-9561-0dfce8dfab2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B219C8-A634-4F00-AF32-A302AC271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e275ed-0166-4d9a-9561-0dfce8dfab27"/>
    <ds:schemaRef ds:uri="faf8ebce-417f-4c7b-8ef8-b0720ff815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Teleste 2017</Template>
  <TotalTime>0</TotalTime>
  <Words>250</Words>
  <Application>Microsoft Office PowerPoint</Application>
  <PresentationFormat>On-screen Show (16:9)</PresentationFormat>
  <Paragraphs>69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Teleste 2017</vt:lpstr>
      <vt:lpstr>NEW 2016 Teleste presentation with Dark Blue Background</vt:lpstr>
      <vt:lpstr>PowerPoint Presentation</vt:lpstr>
      <vt:lpstr>Network elements</vt:lpstr>
      <vt:lpstr>Different upgrade concepts</vt:lpstr>
      <vt:lpstr>Maximum vs. step down capacity</vt:lpstr>
      <vt:lpstr>What to balance in 1.8 GHz upgrades</vt:lpstr>
      <vt:lpstr>What to balance in 1.8 GHz upgrades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15</cp:revision>
  <dcterms:created xsi:type="dcterms:W3CDTF">2018-04-17T14:40:18Z</dcterms:created>
  <dcterms:modified xsi:type="dcterms:W3CDTF">2021-09-15T12:57:00Z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0x010100C34F72DE8CB6FA458EBD79527AACBF91</vt:lpwstr>
  </property>
  <property fmtid="{D5CDD505-2E9C-101B-9397-08002B2CF9AE}" pid="3" name="MSIP_Label_444614bc-ce4b-429b-a166-beba5529b441_Enabled">
    <vt:lpwstr>true</vt:lpwstr>
  </property>
  <property fmtid="{D5CDD505-2E9C-101B-9397-08002B2CF9AE}" pid="4" name="MSIP_Label_444614bc-ce4b-429b-a166-beba5529b441_SetDate">
    <vt:lpwstr>2021-05-25T09:09:46Z</vt:lpwstr>
  </property>
  <property fmtid="{D5CDD505-2E9C-101B-9397-08002B2CF9AE}" pid="5" name="MSIP_Label_444614bc-ce4b-429b-a166-beba5529b441_Method">
    <vt:lpwstr>Standard</vt:lpwstr>
  </property>
  <property fmtid="{D5CDD505-2E9C-101B-9397-08002B2CF9AE}" pid="6" name="MSIP_Label_444614bc-ce4b-429b-a166-beba5529b441_Name">
    <vt:lpwstr>Company restricted</vt:lpwstr>
  </property>
  <property fmtid="{D5CDD505-2E9C-101B-9397-08002B2CF9AE}" pid="7" name="MSIP_Label_444614bc-ce4b-429b-a166-beba5529b441_SiteId">
    <vt:lpwstr>0a3a6402-5c43-4939-8e53-47a694177b24</vt:lpwstr>
  </property>
  <property fmtid="{D5CDD505-2E9C-101B-9397-08002B2CF9AE}" pid="8" name="MSIP_Label_444614bc-ce4b-429b-a166-beba5529b441_ActionId">
    <vt:lpwstr>8ba2304b-9ca6-43a8-8b27-9889b4a8b6c5</vt:lpwstr>
  </property>
  <property fmtid="{D5CDD505-2E9C-101B-9397-08002B2CF9AE}" pid="9" name="MSIP_Label_444614bc-ce4b-429b-a166-beba5529b441_ContentBits">
    <vt:lpwstr>2</vt:lpwstr>
  </property>
  <property fmtid="{D5CDD505-2E9C-101B-9397-08002B2CF9AE}" pid="10" name="ClassificationContentMarkingFooterLocations">
    <vt:lpwstr>Teleste 2017:5\NEW 2016 Teleste presentation with Dark Blue Background:5</vt:lpwstr>
  </property>
  <property fmtid="{D5CDD505-2E9C-101B-9397-08002B2CF9AE}" pid="11" name="ClassificationContentMarkingFooterText">
    <vt:lpwstr>Company restricted</vt:lpwstr>
  </property>
</Properties>
</file>